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887" r:id="rId1"/>
  </p:sldMasterIdLst>
  <p:sldIdLst>
    <p:sldId id="269" r:id="rId2"/>
    <p:sldId id="257" r:id="rId3"/>
    <p:sldId id="258" r:id="rId4"/>
    <p:sldId id="259" r:id="rId5"/>
    <p:sldId id="260" r:id="rId6"/>
    <p:sldId id="261" r:id="rId7"/>
    <p:sldId id="262" r:id="rId8"/>
    <p:sldId id="263" r:id="rId9"/>
    <p:sldId id="264" r:id="rId10"/>
    <p:sldId id="265" r:id="rId11"/>
    <p:sldId id="266" r:id="rId12"/>
    <p:sldId id="267" r:id="rId13"/>
    <p:sldId id="270" r:id="rId14"/>
    <p:sldId id="271" r:id="rId15"/>
    <p:sldId id="272" r:id="rId16"/>
    <p:sldId id="273" r:id="rId17"/>
    <p:sldId id="274" r:id="rId18"/>
    <p:sldId id="275" r:id="rId19"/>
    <p:sldId id="276" r:id="rId20"/>
    <p:sldId id="277" r:id="rId21"/>
    <p:sldId id="278" r:id="rId22"/>
    <p:sldId id="280" r:id="rId23"/>
    <p:sldId id="281" r:id="rId24"/>
    <p:sldId id="282" r:id="rId25"/>
    <p:sldId id="283" r:id="rId26"/>
    <p:sldId id="284" r:id="rId27"/>
    <p:sldId id="285" r:id="rId28"/>
    <p:sldId id="286" r:id="rId29"/>
    <p:sldId id="287" r:id="rId30"/>
    <p:sldId id="288" r:id="rId31"/>
    <p:sldId id="289" r:id="rId32"/>
    <p:sldId id="290" r:id="rId33"/>
    <p:sldId id="291" r:id="rId34"/>
    <p:sldId id="292" r:id="rId35"/>
    <p:sldId id="293" r:id="rId36"/>
    <p:sldId id="294" r:id="rId37"/>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73" d="100"/>
          <a:sy n="73" d="100"/>
        </p:scale>
        <p:origin x="618"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slideLayouts/_rels/slideLayout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16934" y="0"/>
            <a:ext cx="12231160" cy="6856214"/>
            <a:chOff x="-16934" y="0"/>
            <a:chExt cx="12231160" cy="6856214"/>
          </a:xfrm>
        </p:grpSpPr>
        <p:pic>
          <p:nvPicPr>
            <p:cNvPr id="16" name="Picture 15" descr="HD-PanelTitleR1.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6" name="Rectangle 25"/>
            <p:cNvSpPr/>
            <p:nvPr/>
          </p:nvSpPr>
          <p:spPr>
            <a:xfrm>
              <a:off x="2328332" y="1540931"/>
              <a:ext cx="7543802" cy="3835401"/>
            </a:xfrm>
            <a:prstGeom prst="rect">
              <a:avLst/>
            </a:prstGeom>
            <a:noFill/>
            <a:ln w="15875">
              <a:miter lim="800000"/>
            </a:ln>
          </p:spPr>
          <p:style>
            <a:lnRef idx="1">
              <a:schemeClr val="accent1"/>
            </a:lnRef>
            <a:fillRef idx="3">
              <a:schemeClr val="accent1"/>
            </a:fillRef>
            <a:effectRef idx="2">
              <a:schemeClr val="accent1"/>
            </a:effectRef>
            <a:fontRef idx="minor">
              <a:schemeClr val="lt1"/>
            </a:fontRef>
          </p:style>
        </p:sp>
        <p:pic>
          <p:nvPicPr>
            <p:cNvPr id="17" name="Picture 16"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16934" y="3147609"/>
              <a:ext cx="2478024" cy="612648"/>
            </a:xfrm>
            <a:prstGeom prst="rect">
              <a:avLst/>
            </a:prstGeom>
          </p:spPr>
        </p:pic>
        <p:pic>
          <p:nvPicPr>
            <p:cNvPr id="20" name="Picture 19"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9736202" y="3147609"/>
              <a:ext cx="2478024" cy="612648"/>
            </a:xfrm>
            <a:prstGeom prst="rect">
              <a:avLst/>
            </a:prstGeom>
          </p:spPr>
        </p:pic>
      </p:grpSp>
      <p:sp>
        <p:nvSpPr>
          <p:cNvPr id="2" name="Title 1"/>
          <p:cNvSpPr>
            <a:spLocks noGrp="1"/>
          </p:cNvSpPr>
          <p:nvPr>
            <p:ph type="ctrTitle"/>
          </p:nvPr>
        </p:nvSpPr>
        <p:spPr>
          <a:xfrm>
            <a:off x="2692398" y="1871131"/>
            <a:ext cx="6815669" cy="1515533"/>
          </a:xfrm>
        </p:spPr>
        <p:txBody>
          <a:bodyPr anchor="b">
            <a:noAutofit/>
          </a:bodyPr>
          <a:lstStyle>
            <a:lvl1pPr algn="ctr">
              <a:defRPr sz="5400">
                <a:effectLst/>
              </a:defRPr>
            </a:lvl1pPr>
          </a:lstStyle>
          <a:p>
            <a:r>
              <a:rPr lang="en-US" smtClean="0"/>
              <a:t>Click to edit Master title style</a:t>
            </a:r>
            <a:endParaRPr lang="en-US" dirty="0"/>
          </a:p>
        </p:txBody>
      </p:sp>
      <p:sp>
        <p:nvSpPr>
          <p:cNvPr id="3" name="Subtitle 2"/>
          <p:cNvSpPr>
            <a:spLocks noGrp="1"/>
          </p:cNvSpPr>
          <p:nvPr>
            <p:ph type="subTitle" idx="1"/>
          </p:nvPr>
        </p:nvSpPr>
        <p:spPr>
          <a:xfrm>
            <a:off x="2692398" y="3657597"/>
            <a:ext cx="6815669" cy="1320802"/>
          </a:xfrm>
        </p:spPr>
        <p:txBody>
          <a:bodyPr anchor="t">
            <a:normAutofit/>
          </a:bodyPr>
          <a:lstStyle>
            <a:lvl1pPr marL="0" indent="0" algn="ctr">
              <a:buNone/>
              <a:defRPr sz="21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a:xfrm>
            <a:off x="7983232" y="5037663"/>
            <a:ext cx="897467" cy="279400"/>
          </a:xfrm>
        </p:spPr>
        <p:txBody>
          <a:bodyPr/>
          <a:lstStyle/>
          <a:p>
            <a:fld id="{5586B75A-687E-405C-8A0B-8D00578BA2C3}" type="datetimeFigureOut">
              <a:rPr lang="en-US" smtClean="0"/>
              <a:pPr/>
              <a:t>5/6/2020</a:t>
            </a:fld>
            <a:endParaRPr lang="en-US" dirty="0"/>
          </a:p>
        </p:txBody>
      </p:sp>
      <p:sp>
        <p:nvSpPr>
          <p:cNvPr id="5" name="Footer Placeholder 4"/>
          <p:cNvSpPr>
            <a:spLocks noGrp="1"/>
          </p:cNvSpPr>
          <p:nvPr>
            <p:ph type="ftr" sz="quarter" idx="11"/>
          </p:nvPr>
        </p:nvSpPr>
        <p:spPr>
          <a:xfrm>
            <a:off x="2692397" y="5037663"/>
            <a:ext cx="5214635" cy="279400"/>
          </a:xfrm>
        </p:spPr>
        <p:txBody>
          <a:bodyPr/>
          <a:lstStyle/>
          <a:p>
            <a:endParaRPr lang="en-US" dirty="0"/>
          </a:p>
        </p:txBody>
      </p:sp>
      <p:sp>
        <p:nvSpPr>
          <p:cNvPr id="6" name="Slide Number Placeholder 5"/>
          <p:cNvSpPr>
            <a:spLocks noGrp="1"/>
          </p:cNvSpPr>
          <p:nvPr>
            <p:ph type="sldNum" sz="quarter" idx="12"/>
          </p:nvPr>
        </p:nvSpPr>
        <p:spPr>
          <a:xfrm>
            <a:off x="8956900" y="5037663"/>
            <a:ext cx="551167" cy="279400"/>
          </a:xfrm>
        </p:spPr>
        <p:txBody>
          <a:bodyPr/>
          <a:lstStyle/>
          <a:p>
            <a:fld id="{4FAB73BC-B049-4115-A692-8D63A059BFB8}" type="slidenum">
              <a:rPr lang="en-US" smtClean="0"/>
              <a:pPr/>
              <a:t>‹#›</a:t>
            </a:fld>
            <a:endParaRPr lang="en-US" dirty="0"/>
          </a:p>
        </p:txBody>
      </p:sp>
      <p:cxnSp>
        <p:nvCxnSpPr>
          <p:cNvPr id="15" name="Straight Connector 14"/>
          <p:cNvCxnSpPr/>
          <p:nvPr/>
        </p:nvCxnSpPr>
        <p:spPr>
          <a:xfrm>
            <a:off x="2692399" y="3522131"/>
            <a:ext cx="6815668" cy="0"/>
          </a:xfrm>
          <a:prstGeom prst="line">
            <a:avLst/>
          </a:prstGeom>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50439113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95401" y="4815415"/>
            <a:ext cx="9609666" cy="566738"/>
          </a:xfrm>
        </p:spPr>
        <p:txBody>
          <a:bodyPr anchor="b">
            <a:normAutofit/>
          </a:bodyPr>
          <a:lstStyle>
            <a:lvl1pPr algn="ctr">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041427" y="1041399"/>
            <a:ext cx="10105972" cy="3335869"/>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295401" y="5382153"/>
            <a:ext cx="9609666" cy="493712"/>
          </a:xfrm>
        </p:spPr>
        <p:txBody>
          <a:bodyPr>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5586B75A-687E-405C-8A0B-8D00578BA2C3}" type="datetimeFigureOut">
              <a:rPr lang="en-US" smtClean="0"/>
              <a:pPr/>
              <a:t>5/6/2020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144410977"/>
      </p:ext>
    </p:extLst>
  </p:cSld>
  <p:clrMapOvr>
    <a:masterClrMapping/>
  </p:clrMapOvr>
  <p:hf sldNum="0"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303868" y="982132"/>
            <a:ext cx="9592732" cy="2954868"/>
          </a:xfrm>
        </p:spPr>
        <p:txBody>
          <a:bodyPr anchor="ctr">
            <a:normAutofit/>
          </a:bodyPr>
          <a:lstStyle>
            <a:lvl1pPr algn="ctr">
              <a:defRPr sz="32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303868" y="4343399"/>
            <a:ext cx="9592732"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5586B75A-687E-405C-8A0B-8D00578BA2C3}" type="datetimeFigureOut">
              <a:rPr lang="en-US" smtClean="0"/>
              <a:pPr/>
              <a:t>5/6/2020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pPr/>
              <a:t>‹#›</a:t>
            </a:fld>
            <a:endParaRPr lang="en-US" dirty="0"/>
          </a:p>
        </p:txBody>
      </p:sp>
      <p:cxnSp>
        <p:nvCxnSpPr>
          <p:cNvPr id="15" name="Straight Connector 14"/>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923109172"/>
      </p:ext>
    </p:extLst>
  </p:cSld>
  <p:clrMapOvr>
    <a:masterClrMapping/>
  </p:clrMapOvr>
  <p:hf sldNum="0" hdr="0" ftr="0" dt="0"/>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370668"/>
          </a:xfrm>
        </p:spPr>
        <p:txBody>
          <a:bodyPr anchor="ctr">
            <a:normAutofit/>
          </a:bodyPr>
          <a:lstStyle>
            <a:lvl1pPr algn="ctr">
              <a:defRPr sz="3200" b="0" cap="none">
                <a:solidFill>
                  <a:schemeClr val="tx1"/>
                </a:solidFill>
              </a:defRPr>
            </a:lvl1pPr>
          </a:lstStyle>
          <a:p>
            <a:r>
              <a:rPr lang="en-US" smtClean="0"/>
              <a:t>Click to edit Master title style</a:t>
            </a:r>
            <a:endParaRPr lang="en-US" dirty="0"/>
          </a:p>
        </p:txBody>
      </p:sp>
      <p:sp>
        <p:nvSpPr>
          <p:cNvPr id="10" name="Text Placeholder 9"/>
          <p:cNvSpPr>
            <a:spLocks noGrp="1"/>
          </p:cNvSpPr>
          <p:nvPr>
            <p:ph type="body" sz="quarter" idx="13"/>
          </p:nvPr>
        </p:nvSpPr>
        <p:spPr>
          <a:xfrm>
            <a:off x="1674812" y="3352800"/>
            <a:ext cx="8839202" cy="584200"/>
          </a:xfrm>
        </p:spPr>
        <p:txBody>
          <a:bodyPr anchor="ctr">
            <a:normAutofit/>
          </a:bodyPr>
          <a:lstStyle>
            <a:lvl1pPr marL="0" indent="0" algn="r">
              <a:buFontTx/>
              <a:buNone/>
              <a:defRPr sz="20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Edit Master text styles</a:t>
            </a:r>
          </a:p>
        </p:txBody>
      </p:sp>
      <p:sp>
        <p:nvSpPr>
          <p:cNvPr id="3" name="Text Placeholder 2"/>
          <p:cNvSpPr>
            <a:spLocks noGrp="1"/>
          </p:cNvSpPr>
          <p:nvPr>
            <p:ph type="body" idx="1"/>
          </p:nvPr>
        </p:nvSpPr>
        <p:spPr>
          <a:xfrm>
            <a:off x="1295401" y="4343399"/>
            <a:ext cx="9609666"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5586B75A-687E-405C-8A0B-8D00578BA2C3}" type="datetimeFigureOut">
              <a:rPr lang="en-US" smtClean="0"/>
              <a:pPr/>
              <a:t>5/6/2020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pPr/>
              <a:t>‹#›</a:t>
            </a:fld>
            <a:endParaRPr lang="en-US" dirty="0"/>
          </a:p>
        </p:txBody>
      </p:sp>
      <p:sp>
        <p:nvSpPr>
          <p:cNvPr id="14" name="TextBox 13"/>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10600267" y="2827870"/>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19" name="Straight Connector 18"/>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665903334"/>
      </p:ext>
    </p:extLst>
  </p:cSld>
  <p:clrMapOvr>
    <a:masterClrMapping/>
  </p:clrMapOvr>
  <p:hf sldNum="0" hdr="0" ftr="0" dt="0"/>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295402" y="3308581"/>
            <a:ext cx="9609668" cy="1468800"/>
          </a:xfrm>
        </p:spPr>
        <p:txBody>
          <a:bodyPr anchor="b">
            <a:normAutofit/>
          </a:bodyPr>
          <a:lstStyle>
            <a:lvl1pPr algn="l">
              <a:defRPr sz="32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295401" y="4777381"/>
            <a:ext cx="9609668" cy="860400"/>
          </a:xfrm>
        </p:spPr>
        <p:txBody>
          <a:bodyPr anchor="t">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5586B75A-687E-405C-8A0B-8D00578BA2C3}" type="datetimeFigureOut">
              <a:rPr lang="en-US" smtClean="0"/>
              <a:pPr/>
              <a:t>5/6/2020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3271655442"/>
      </p:ext>
    </p:extLst>
  </p:cSld>
  <p:clrMapOvr>
    <a:masterClrMapping/>
  </p:clrMapOvr>
  <p:hf sldNum="0" hdr="0" ftr="0" dt="0"/>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243668"/>
          </a:xfrm>
        </p:spPr>
        <p:txBody>
          <a:bodyPr anchor="ctr">
            <a:normAutofit/>
          </a:bodyPr>
          <a:lstStyle>
            <a:lvl1pPr algn="ctr">
              <a:defRPr sz="3200" b="0" cap="none">
                <a:solidFill>
                  <a:schemeClr val="tx1"/>
                </a:solidFill>
              </a:defRPr>
            </a:lvl1pPr>
          </a:lstStyle>
          <a:p>
            <a:r>
              <a:rPr lang="en-US" smtClean="0"/>
              <a:t>Click to edit Master title style</a:t>
            </a:r>
            <a:endParaRPr lang="en-US" dirty="0"/>
          </a:p>
        </p:txBody>
      </p:sp>
      <p:sp>
        <p:nvSpPr>
          <p:cNvPr id="23" name="Text Placeholder 2"/>
          <p:cNvSpPr>
            <a:spLocks noGrp="1"/>
          </p:cNvSpPr>
          <p:nvPr>
            <p:ph type="body" idx="13"/>
          </p:nvPr>
        </p:nvSpPr>
        <p:spPr>
          <a:xfrm>
            <a:off x="1295401" y="3639312"/>
            <a:ext cx="9609668" cy="886968"/>
          </a:xfrm>
        </p:spPr>
        <p:txBody>
          <a:bodyPr anchor="b">
            <a:normAutofit/>
          </a:bodyPr>
          <a:lstStyle>
            <a:lvl1pPr marL="0" indent="0" algn="l">
              <a:spcBef>
                <a:spcPts val="0"/>
              </a:spcBef>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3" name="Text Placeholder 2"/>
          <p:cNvSpPr>
            <a:spLocks noGrp="1"/>
          </p:cNvSpPr>
          <p:nvPr>
            <p:ph type="body" idx="1"/>
          </p:nvPr>
        </p:nvSpPr>
        <p:spPr>
          <a:xfrm>
            <a:off x="1295401" y="4529667"/>
            <a:ext cx="9609668" cy="13462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5586B75A-687E-405C-8A0B-8D00578BA2C3}" type="datetimeFigureOut">
              <a:rPr lang="en-US" smtClean="0"/>
              <a:pPr/>
              <a:t>5/6/2020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pPr/>
              <a:t>‹#›</a:t>
            </a:fld>
            <a:endParaRPr lang="en-US" dirty="0"/>
          </a:p>
        </p:txBody>
      </p:sp>
      <p:sp>
        <p:nvSpPr>
          <p:cNvPr id="12" name="TextBox 11"/>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3" name="TextBox 12"/>
          <p:cNvSpPr txBox="1"/>
          <p:nvPr/>
        </p:nvSpPr>
        <p:spPr>
          <a:xfrm>
            <a:off x="10600267" y="259926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26" name="Straight Connector 25"/>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747424986"/>
      </p:ext>
    </p:extLst>
  </p:cSld>
  <p:clrMapOvr>
    <a:masterClrMapping/>
  </p:clrMapOvr>
  <p:hf sldNum="0" hdr="0" ftr="0" dt="0"/>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1295401" y="982132"/>
            <a:ext cx="9609666" cy="2243668"/>
          </a:xfrm>
        </p:spPr>
        <p:txBody>
          <a:bodyPr vert="horz" lIns="91440" tIns="45720" rIns="91440" bIns="45720" rtlCol="0" anchor="ctr">
            <a:normAutofit/>
          </a:bodyPr>
          <a:lstStyle>
            <a:lvl1pPr>
              <a:defRPr lang="en-US" b="0" dirty="0"/>
            </a:lvl1pPr>
          </a:lstStyle>
          <a:p>
            <a:pPr marL="0" lvl="0"/>
            <a:r>
              <a:rPr lang="en-US" smtClean="0"/>
              <a:t>Click to edit Master title style</a:t>
            </a:r>
            <a:endParaRPr lang="en-US" dirty="0"/>
          </a:p>
        </p:txBody>
      </p:sp>
      <p:sp>
        <p:nvSpPr>
          <p:cNvPr id="20" name="Text Placeholder 2"/>
          <p:cNvSpPr>
            <a:spLocks noGrp="1"/>
          </p:cNvSpPr>
          <p:nvPr>
            <p:ph type="body" idx="13"/>
          </p:nvPr>
        </p:nvSpPr>
        <p:spPr>
          <a:xfrm>
            <a:off x="1295401" y="3630168"/>
            <a:ext cx="9609668" cy="841248"/>
          </a:xfrm>
        </p:spPr>
        <p:txBody>
          <a:bodyPr anchor="b">
            <a:normAutofit/>
          </a:bodyPr>
          <a:lstStyle>
            <a:lvl1pPr marL="0" indent="0" algn="l">
              <a:spcBef>
                <a:spcPts val="0"/>
              </a:spcBef>
              <a:buNone/>
              <a:defRPr sz="2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3" name="Text Placeholder 2"/>
          <p:cNvSpPr>
            <a:spLocks noGrp="1"/>
          </p:cNvSpPr>
          <p:nvPr>
            <p:ph type="body" idx="1"/>
          </p:nvPr>
        </p:nvSpPr>
        <p:spPr>
          <a:xfrm>
            <a:off x="1295400" y="4470399"/>
            <a:ext cx="9609670" cy="1405467"/>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5586B75A-687E-405C-8A0B-8D00578BA2C3}" type="datetimeFigureOut">
              <a:rPr lang="en-US" smtClean="0"/>
              <a:pPr/>
              <a:t>5/6/2020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pPr/>
              <a:t>‹#›</a:t>
            </a:fld>
            <a:endParaRPr lang="en-US" dirty="0"/>
          </a:p>
        </p:txBody>
      </p:sp>
      <p:cxnSp>
        <p:nvCxnSpPr>
          <p:cNvPr id="15" name="Straight Connector 14"/>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758842787"/>
      </p:ext>
    </p:extLst>
  </p:cSld>
  <p:clrMapOvr>
    <a:masterClrMapping/>
  </p:clrMapOvr>
  <p:hf sldNum="0" hdr="0" ftr="0" dt="0"/>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5F4E5243-F52A-4D37-9694-EB26C6C31910}" type="datetimeFigureOut">
              <a:rPr lang="en-US" smtClean="0"/>
              <a:t>5/6/2020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t>‹#›</a:t>
            </a:fld>
            <a:endParaRPr lang="en-US" dirty="0"/>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97978006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999356" y="982131"/>
            <a:ext cx="1890895" cy="4893735"/>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295398" y="982132"/>
            <a:ext cx="7433025" cy="4893734"/>
          </a:xfrm>
        </p:spPr>
        <p:txBody>
          <a:bodyPr vert="eaVert" ancho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3A77B6E1-634A-48DC-9E8B-D894023267EF}" type="datetimeFigureOut">
              <a:rPr lang="en-US" smtClean="0"/>
              <a:t>5/6/2020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t>‹#›</a:t>
            </a:fld>
            <a:endParaRPr lang="en-US" dirty="0"/>
          </a:p>
        </p:txBody>
      </p:sp>
      <p:cxnSp>
        <p:nvCxnSpPr>
          <p:cNvPr id="14" name="Straight Connector 13"/>
          <p:cNvCxnSpPr/>
          <p:nvPr/>
        </p:nvCxnSpPr>
        <p:spPr>
          <a:xfrm>
            <a:off x="8863890" y="990600"/>
            <a:ext cx="0" cy="487680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43395610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cxnSp>
        <p:nvCxnSpPr>
          <p:cNvPr id="7" name="Straight Connector 6"/>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7B2D3E9E-A95C-48F2-B4BF-A71542E0BE9A}" type="datetimeFigureOut">
              <a:rPr lang="en-US" smtClean="0"/>
              <a:t>5/6/2020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173940488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015069" y="1752606"/>
            <a:ext cx="8158688" cy="1822514"/>
          </a:xfrm>
        </p:spPr>
        <p:txBody>
          <a:bodyPr anchor="b">
            <a:normAutofit/>
          </a:bodyPr>
          <a:lstStyle>
            <a:lvl1pPr algn="ctr">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2015067" y="3846051"/>
            <a:ext cx="8158690" cy="954547"/>
          </a:xfrm>
        </p:spPr>
        <p:txBody>
          <a:bodyPr anchor="t">
            <a:normAutofit/>
          </a:bodyPr>
          <a:lstStyle>
            <a:lvl1pPr marL="0" indent="0" algn="ctr">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5586B75A-687E-405C-8A0B-8D00578BA2C3}" type="datetimeFigureOut">
              <a:rPr lang="en-US" smtClean="0"/>
              <a:pPr/>
              <a:t>5/6/2020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pPr/>
              <a:t>‹#›</a:t>
            </a:fld>
            <a:endParaRPr lang="en-US" dirty="0"/>
          </a:p>
        </p:txBody>
      </p:sp>
      <p:cxnSp>
        <p:nvCxnSpPr>
          <p:cNvPr id="16" name="Straight Connector 15"/>
          <p:cNvCxnSpPr/>
          <p:nvPr/>
        </p:nvCxnSpPr>
        <p:spPr>
          <a:xfrm>
            <a:off x="2012723" y="3710585"/>
            <a:ext cx="8163380"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70269771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cxnSp>
        <p:nvCxnSpPr>
          <p:cNvPr id="8" name="Straight Connector 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298448" y="2560320"/>
            <a:ext cx="4718304" cy="3310128"/>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181344" y="2560320"/>
            <a:ext cx="4718304" cy="3310128"/>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F12952B5-7A2F-4CC8-B7CE-9234E21C2837}" type="datetimeFigureOut">
              <a:rPr lang="en-US" smtClean="0"/>
              <a:t>5/6/2020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318734536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1295400" y="2658533"/>
            <a:ext cx="4718304" cy="576262"/>
          </a:xfrm>
        </p:spPr>
        <p:txBody>
          <a:bodyPr anchor="b">
            <a:noAutofit/>
          </a:bodyPr>
          <a:lstStyle>
            <a:lvl1pPr marL="0" indent="0">
              <a:spcBef>
                <a:spcPts val="672"/>
              </a:spcBef>
              <a:spcAft>
                <a:spcPts val="600"/>
              </a:spcAft>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1295400" y="3243262"/>
            <a:ext cx="4718304" cy="2632605"/>
          </a:xfrm>
        </p:spPr>
        <p:txBody>
          <a:bodyPr anchor="t">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180670" y="2658533"/>
            <a:ext cx="4718304" cy="576262"/>
          </a:xfrm>
        </p:spPr>
        <p:txBody>
          <a:bodyPr anchor="b">
            <a:noAutofit/>
          </a:bodyPr>
          <a:lstStyle>
            <a:lvl1pPr marL="0" indent="0">
              <a:spcBef>
                <a:spcPts val="672"/>
              </a:spcBef>
              <a:spcAft>
                <a:spcPts val="600"/>
              </a:spcAft>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180670" y="3243262"/>
            <a:ext cx="4718304" cy="2632605"/>
          </a:xfrm>
        </p:spPr>
        <p:txBody>
          <a:bodyPr anchor="t">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CE1DA07A-9201-4B4B-BAF2-015AFA30F520}" type="datetimeFigureOut">
              <a:rPr lang="en-US" smtClean="0"/>
              <a:t>5/6/2020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smtClean="0"/>
              <a:t>‹#›</a:t>
            </a:fld>
            <a:endParaRPr lang="en-US" dirty="0"/>
          </a:p>
        </p:txBody>
      </p:sp>
      <p:cxnSp>
        <p:nvCxnSpPr>
          <p:cNvPr id="18" name="Straight Connector 1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76748941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73D7E00A-486F-4252-8B1D-E32645521F49}" type="datetimeFigureOut">
              <a:rPr lang="en-US" smtClean="0"/>
              <a:t>5/6/2020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FAB73BC-B049-4115-A692-8D63A059BFB8}" type="slidenum">
              <a:rPr lang="en-US" smtClean="0"/>
              <a:t>‹#›</a:t>
            </a:fld>
            <a:endParaRPr lang="en-US" dirty="0"/>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34180527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DDF5F92-E675-4B36-9A60-69A962A68675}" type="datetimeFigureOut">
              <a:rPr lang="en-US" smtClean="0"/>
              <a:t>5/6/2020</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110521078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93811" y="1388534"/>
            <a:ext cx="3718455" cy="1371600"/>
          </a:xfrm>
        </p:spPr>
        <p:txBody>
          <a:bodyPr anchor="b">
            <a:normAutofit/>
          </a:bodyPr>
          <a:lstStyle>
            <a:lvl1pPr algn="ctr">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5418668" y="982131"/>
            <a:ext cx="5469466" cy="4893735"/>
          </a:xfrm>
        </p:spPr>
        <p:txBody>
          <a:bodyPr anchor="ct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293811" y="3031065"/>
            <a:ext cx="3718455" cy="2438404"/>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AF6E2C9B-5FA2-460D-9BE7-B0812FC2A6FF}" type="datetimeFigureOut">
              <a:rPr lang="en-US" smtClean="0"/>
              <a:t>5/6/2020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smtClean="0"/>
              <a:pPr/>
              <a:t>‹#›</a:t>
            </a:fld>
            <a:endParaRPr lang="en-US" dirty="0"/>
          </a:p>
        </p:txBody>
      </p:sp>
      <p:cxnSp>
        <p:nvCxnSpPr>
          <p:cNvPr id="16" name="Straight Connector 15"/>
          <p:cNvCxnSpPr/>
          <p:nvPr/>
        </p:nvCxnSpPr>
        <p:spPr>
          <a:xfrm>
            <a:off x="1396169" y="2912533"/>
            <a:ext cx="35144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80302260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95399" y="1883832"/>
            <a:ext cx="6241816" cy="1371600"/>
          </a:xfrm>
        </p:spPr>
        <p:txBody>
          <a:bodyPr anchor="b">
            <a:normAutofit/>
          </a:bodyPr>
          <a:lstStyle>
            <a:lvl1pPr algn="ctr">
              <a:defRPr sz="2800" b="0"/>
            </a:lvl1pPr>
          </a:lstStyle>
          <a:p>
            <a:r>
              <a:rPr lang="en-US" smtClean="0"/>
              <a:t>Click to edit Master title style</a:t>
            </a:r>
            <a:endParaRPr lang="en-US" dirty="0"/>
          </a:p>
        </p:txBody>
      </p:sp>
      <p:sp>
        <p:nvSpPr>
          <p:cNvPr id="17" name="Picture Placeholder 2"/>
          <p:cNvSpPr>
            <a:spLocks noGrp="1" noChangeAspect="1"/>
          </p:cNvSpPr>
          <p:nvPr>
            <p:ph type="pic" idx="1"/>
          </p:nvPr>
        </p:nvSpPr>
        <p:spPr>
          <a:xfrm>
            <a:off x="8094831" y="1041400"/>
            <a:ext cx="3063347" cy="4775200"/>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295399" y="3255432"/>
            <a:ext cx="6241816" cy="1828800"/>
          </a:xfrm>
        </p:spPr>
        <p:txBody>
          <a:bodyPr anchor="t">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5586B75A-687E-405C-8A0B-8D00578BA2C3}" type="datetimeFigureOut">
              <a:rPr lang="en-US" smtClean="0"/>
              <a:pPr/>
              <a:t>5/6/2020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106419726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3.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grpSp>
        <p:nvGrpSpPr>
          <p:cNvPr id="7" name="Group 6"/>
          <p:cNvGrpSpPr/>
          <p:nvPr/>
        </p:nvGrpSpPr>
        <p:grpSpPr>
          <a:xfrm>
            <a:off x="-15736" y="0"/>
            <a:ext cx="12229962" cy="6856214"/>
            <a:chOff x="-15736" y="0"/>
            <a:chExt cx="12229962" cy="6856214"/>
          </a:xfrm>
        </p:grpSpPr>
        <p:pic>
          <p:nvPicPr>
            <p:cNvPr id="8" name="Picture 7" descr="HD-PanelContent.png"/>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9" name="Rectangle 8"/>
            <p:cNvSpPr/>
            <p:nvPr/>
          </p:nvSpPr>
          <p:spPr>
            <a:xfrm>
              <a:off x="608012" y="609600"/>
              <a:ext cx="10972800" cy="5638800"/>
            </a:xfrm>
            <a:prstGeom prst="rect">
              <a:avLst/>
            </a:prstGeom>
            <a:noFill/>
            <a:ln w="15875" cap="flat">
              <a:miter lim="800000"/>
            </a:ln>
          </p:spPr>
          <p:style>
            <a:lnRef idx="1">
              <a:schemeClr val="accent1"/>
            </a:lnRef>
            <a:fillRef idx="3">
              <a:schemeClr val="accent1"/>
            </a:fillRef>
            <a:effectRef idx="2">
              <a:schemeClr val="accent1"/>
            </a:effectRef>
            <a:fontRef idx="minor">
              <a:schemeClr val="lt1"/>
            </a:fontRef>
          </p:style>
        </p:sp>
        <p:pic>
          <p:nvPicPr>
            <p:cNvPr id="10" name="Picture 9"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a:stretch/>
          </p:blipFill>
          <p:spPr>
            <a:xfrm>
              <a:off x="-15736" y="3153832"/>
              <a:ext cx="777240" cy="606425"/>
            </a:xfrm>
            <a:prstGeom prst="rect">
              <a:avLst/>
            </a:prstGeom>
          </p:spPr>
        </p:pic>
        <p:pic>
          <p:nvPicPr>
            <p:cNvPr id="11" name="Picture 10"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a:stretch/>
          </p:blipFill>
          <p:spPr>
            <a:xfrm>
              <a:off x="11436986" y="3153832"/>
              <a:ext cx="777240" cy="606425"/>
            </a:xfrm>
            <a:prstGeom prst="rect">
              <a:avLst/>
            </a:prstGeom>
          </p:spPr>
        </p:pic>
      </p:grpSp>
      <p:sp>
        <p:nvSpPr>
          <p:cNvPr id="2" name="Title Placeholder 1"/>
          <p:cNvSpPr>
            <a:spLocks noGrp="1"/>
          </p:cNvSpPr>
          <p:nvPr>
            <p:ph type="title"/>
          </p:nvPr>
        </p:nvSpPr>
        <p:spPr>
          <a:xfrm>
            <a:off x="1295402" y="982132"/>
            <a:ext cx="9601196" cy="1303867"/>
          </a:xfrm>
          <a:prstGeom prst="rect">
            <a:avLst/>
          </a:prstGeom>
          <a:effectLst/>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295401" y="2556932"/>
            <a:ext cx="9601196" cy="3318936"/>
          </a:xfrm>
          <a:prstGeom prst="rect">
            <a:avLst/>
          </a:prstGeom>
        </p:spPr>
        <p:txBody>
          <a:bodyPr vert="horz" lIns="91440" tIns="45720" rIns="91440" bIns="45720" rtlCol="0" anchor="t">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8677501" y="5969000"/>
            <a:ext cx="1600200"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5586B75A-687E-405C-8A0B-8D00578BA2C3}" type="datetimeFigureOut">
              <a:rPr lang="en-US" smtClean="0"/>
              <a:pPr/>
              <a:t>5/6/2020</a:t>
            </a:fld>
            <a:endParaRPr lang="en-US" dirty="0"/>
          </a:p>
        </p:txBody>
      </p:sp>
      <p:sp>
        <p:nvSpPr>
          <p:cNvPr id="5" name="Footer Placeholder 4"/>
          <p:cNvSpPr>
            <a:spLocks noGrp="1"/>
          </p:cNvSpPr>
          <p:nvPr>
            <p:ph type="ftr" sz="quarter" idx="3"/>
          </p:nvPr>
        </p:nvSpPr>
        <p:spPr>
          <a:xfrm>
            <a:off x="1295401" y="5969000"/>
            <a:ext cx="7305900" cy="279400"/>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en-US" dirty="0"/>
          </a:p>
        </p:txBody>
      </p:sp>
      <p:sp>
        <p:nvSpPr>
          <p:cNvPr id="6" name="Slide Number Placeholder 5"/>
          <p:cNvSpPr>
            <a:spLocks noGrp="1"/>
          </p:cNvSpPr>
          <p:nvPr>
            <p:ph type="sldNum" sz="quarter" idx="4"/>
          </p:nvPr>
        </p:nvSpPr>
        <p:spPr>
          <a:xfrm>
            <a:off x="10353901" y="5969000"/>
            <a:ext cx="542697"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3354216983"/>
      </p:ext>
    </p:extLst>
  </p:cSld>
  <p:clrMap bg1="lt1" tx1="dk1" bg2="lt2" tx2="dk2" accent1="accent1" accent2="accent2" accent3="accent3" accent4="accent4" accent5="accent5" accent6="accent6" hlink="hlink" folHlink="folHlink"/>
  <p:sldLayoutIdLst>
    <p:sldLayoutId id="2147483888" r:id="rId1"/>
    <p:sldLayoutId id="2147483889" r:id="rId2"/>
    <p:sldLayoutId id="2147483890" r:id="rId3"/>
    <p:sldLayoutId id="2147483891" r:id="rId4"/>
    <p:sldLayoutId id="2147483892" r:id="rId5"/>
    <p:sldLayoutId id="2147483893" r:id="rId6"/>
    <p:sldLayoutId id="2147483894" r:id="rId7"/>
    <p:sldLayoutId id="2147483895" r:id="rId8"/>
    <p:sldLayoutId id="2147483896" r:id="rId9"/>
    <p:sldLayoutId id="2147483897" r:id="rId10"/>
    <p:sldLayoutId id="2147483898" r:id="rId11"/>
    <p:sldLayoutId id="2147483899" r:id="rId12"/>
    <p:sldLayoutId id="2147483900" r:id="rId13"/>
    <p:sldLayoutId id="2147483901" r:id="rId14"/>
    <p:sldLayoutId id="2147483902" r:id="rId15"/>
    <p:sldLayoutId id="2147483903" r:id="rId16"/>
    <p:sldLayoutId id="2147483904" r:id="rId17"/>
  </p:sldLayoutIdLst>
  <p:hf sldNum="0" hdr="0" ftr="0" dt="0"/>
  <p:txStyles>
    <p:titleStyle>
      <a:lvl1pPr algn="ctr" defTabSz="457200" rtl="0" eaLnBrk="1" latinLnBrk="0" hangingPunct="1">
        <a:spcBef>
          <a:spcPct val="0"/>
        </a:spcBef>
        <a:buNone/>
        <a:defRPr sz="4400" kern="1200" cap="none">
          <a:ln w="3175" cmpd="sng">
            <a:noFill/>
          </a:ln>
          <a:solidFill>
            <a:schemeClr val="tx1">
              <a:lumMod val="85000"/>
              <a:lumOff val="15000"/>
            </a:schemeClr>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ar-MA" dirty="0"/>
              <a:t>مادة :المدخل لدراسة القانون</a:t>
            </a:r>
            <a:br>
              <a:rPr lang="ar-MA" dirty="0"/>
            </a:br>
            <a:endParaRPr lang="en-US" dirty="0"/>
          </a:p>
        </p:txBody>
      </p:sp>
      <p:sp>
        <p:nvSpPr>
          <p:cNvPr id="3" name="Subtitle 2"/>
          <p:cNvSpPr>
            <a:spLocks noGrp="1"/>
          </p:cNvSpPr>
          <p:nvPr>
            <p:ph type="subTitle" idx="1"/>
          </p:nvPr>
        </p:nvSpPr>
        <p:spPr/>
        <p:txBody>
          <a:bodyPr/>
          <a:lstStyle/>
          <a:p>
            <a:pPr lvl="0">
              <a:buClr>
                <a:srgbClr val="83992A"/>
              </a:buClr>
            </a:pPr>
            <a:r>
              <a:rPr lang="ar-MA" sz="3600" b="1" i="1" dirty="0">
                <a:solidFill>
                  <a:srgbClr val="FF0000"/>
                </a:solidFill>
              </a:rPr>
              <a:t>الجزء الثاني: التنظيم القضائي المغربي</a:t>
            </a:r>
            <a:endParaRPr lang="en-US" sz="3600" b="1" i="1" dirty="0">
              <a:solidFill>
                <a:srgbClr val="FF0000"/>
              </a:solidFill>
            </a:endParaRPr>
          </a:p>
          <a:p>
            <a:endParaRPr lang="en-US" dirty="0"/>
          </a:p>
        </p:txBody>
      </p:sp>
    </p:spTree>
    <p:extLst>
      <p:ext uri="{BB962C8B-B14F-4D97-AF65-F5344CB8AC3E}">
        <p14:creationId xmlns:p14="http://schemas.microsoft.com/office/powerpoint/2010/main" val="327514116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ar-SA" dirty="0" smtClean="0"/>
              <a:t>المحاكم </a:t>
            </a:r>
            <a:r>
              <a:rPr lang="ar-SA" dirty="0"/>
              <a:t>العادية</a:t>
            </a:r>
            <a:endParaRPr lang="en-US" dirty="0"/>
          </a:p>
        </p:txBody>
      </p:sp>
      <p:sp>
        <p:nvSpPr>
          <p:cNvPr id="3" name="Content Placeholder 2"/>
          <p:cNvSpPr>
            <a:spLocks noGrp="1"/>
          </p:cNvSpPr>
          <p:nvPr>
            <p:ph idx="1"/>
          </p:nvPr>
        </p:nvSpPr>
        <p:spPr/>
        <p:txBody>
          <a:bodyPr>
            <a:normAutofit fontScale="92500" lnSpcReduction="20000"/>
          </a:bodyPr>
          <a:lstStyle/>
          <a:p>
            <a:pPr algn="r" rtl="1"/>
            <a:endParaRPr lang="ar-MA" dirty="0" smtClean="0"/>
          </a:p>
          <a:p>
            <a:pPr algn="r" rtl="1"/>
            <a:r>
              <a:rPr lang="ar-SA" sz="2400" b="1" dirty="0" smtClean="0"/>
              <a:t>أحدثت </a:t>
            </a:r>
            <a:r>
              <a:rPr lang="ar-SA" sz="2400" b="1" dirty="0"/>
              <a:t>المحاكم العادية </a:t>
            </a:r>
            <a:r>
              <a:rPr lang="ar-SA" sz="2400" b="1" dirty="0" smtClean="0"/>
              <a:t> </a:t>
            </a:r>
            <a:r>
              <a:rPr lang="ar-SA" sz="2400" b="1" dirty="0"/>
              <a:t>لتكون حجرالاساس للقضاء المغربي ، وهي </a:t>
            </a:r>
            <a:r>
              <a:rPr lang="ar-SA" sz="2400" b="1" dirty="0" smtClean="0"/>
              <a:t>:</a:t>
            </a:r>
            <a:endParaRPr lang="ar-MA" sz="2400" b="1" dirty="0" smtClean="0"/>
          </a:p>
          <a:p>
            <a:pPr algn="ctr" rtl="1"/>
            <a:r>
              <a:rPr lang="ar-SA" sz="2400" b="1" dirty="0" smtClean="0"/>
              <a:t> </a:t>
            </a:r>
            <a:r>
              <a:rPr lang="ar-MA" sz="2400" b="1" dirty="0" smtClean="0"/>
              <a:t>1</a:t>
            </a:r>
            <a:r>
              <a:rPr lang="ar-SA" sz="2400" b="1" dirty="0" smtClean="0"/>
              <a:t>* </a:t>
            </a:r>
            <a:r>
              <a:rPr lang="ar-SA" sz="2400" b="1" dirty="0"/>
              <a:t>محكمة الحاكم المفوض : والتي ستصبح   </a:t>
            </a:r>
            <a:r>
              <a:rPr lang="ar-SA" sz="2400" b="1" dirty="0" smtClean="0"/>
              <a:t>محاكم السدد </a:t>
            </a:r>
            <a:endParaRPr lang="ar-MA" sz="2400" b="1" dirty="0" smtClean="0"/>
          </a:p>
          <a:p>
            <a:pPr algn="ctr" rtl="1"/>
            <a:r>
              <a:rPr lang="ar-SA" sz="2400" b="1" dirty="0" smtClean="0"/>
              <a:t>2*المحكمة </a:t>
            </a:r>
            <a:r>
              <a:rPr lang="ar-SA" sz="2400" b="1" dirty="0"/>
              <a:t>الإقليمية </a:t>
            </a:r>
            <a:endParaRPr lang="ar-MA" sz="2400" b="1" dirty="0" smtClean="0"/>
          </a:p>
          <a:p>
            <a:pPr algn="ctr" rtl="1"/>
            <a:r>
              <a:rPr lang="ar-SA" sz="2400" b="1" dirty="0" smtClean="0"/>
              <a:t>3</a:t>
            </a:r>
            <a:r>
              <a:rPr lang="ar-SA" sz="2400" b="1" dirty="0"/>
              <a:t>* محاكم القضاء </a:t>
            </a:r>
            <a:r>
              <a:rPr lang="ar-SA" sz="2400" b="1" dirty="0" smtClean="0"/>
              <a:t>الشرعي</a:t>
            </a:r>
            <a:endParaRPr lang="ar-MA" sz="2400" b="1" dirty="0" smtClean="0"/>
          </a:p>
          <a:p>
            <a:pPr algn="ctr" rtl="1"/>
            <a:r>
              <a:rPr lang="ar-SA" sz="2400" b="1" dirty="0" smtClean="0"/>
              <a:t>4*المحكمة </a:t>
            </a:r>
            <a:r>
              <a:rPr lang="ar-SA" sz="2400" b="1" dirty="0"/>
              <a:t>العليا </a:t>
            </a:r>
            <a:r>
              <a:rPr lang="ar-SA" sz="2400" b="1" dirty="0" smtClean="0"/>
              <a:t>الشريفة</a:t>
            </a:r>
            <a:endParaRPr lang="ar-MA" sz="2400" b="1" dirty="0" smtClean="0"/>
          </a:p>
          <a:p>
            <a:pPr algn="ctr" rtl="1"/>
            <a:r>
              <a:rPr lang="ar-SA" sz="2400" b="1" dirty="0" smtClean="0"/>
              <a:t>5*المحاكم العبرية</a:t>
            </a:r>
            <a:endParaRPr lang="ar-MA" sz="2400" b="1" dirty="0" smtClean="0"/>
          </a:p>
          <a:p>
            <a:pPr marL="0" indent="0" algn="ctr">
              <a:buNone/>
            </a:pPr>
            <a:r>
              <a:rPr lang="ar-SA" sz="2400" b="1" dirty="0" smtClean="0"/>
              <a:t>6* المحاكم الاجتماعية</a:t>
            </a:r>
            <a:endParaRPr lang="en-US" sz="2400" b="1" dirty="0" smtClean="0"/>
          </a:p>
          <a:p>
            <a:pPr algn="r"/>
            <a:endParaRPr lang="ar-MA" sz="2400" b="1" dirty="0" smtClean="0"/>
          </a:p>
          <a:p>
            <a:pPr algn="r"/>
            <a:endParaRPr lang="en-US" sz="2400" b="1" dirty="0"/>
          </a:p>
        </p:txBody>
      </p:sp>
    </p:spTree>
    <p:extLst>
      <p:ext uri="{BB962C8B-B14F-4D97-AF65-F5344CB8AC3E}">
        <p14:creationId xmlns:p14="http://schemas.microsoft.com/office/powerpoint/2010/main" val="267298323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ar-SA" dirty="0"/>
              <a:t>المحاكم العصرية</a:t>
            </a:r>
            <a:endParaRPr lang="en-US" dirty="0"/>
          </a:p>
        </p:txBody>
      </p:sp>
      <p:sp>
        <p:nvSpPr>
          <p:cNvPr id="3" name="Content Placeholder 2"/>
          <p:cNvSpPr>
            <a:spLocks noGrp="1"/>
          </p:cNvSpPr>
          <p:nvPr>
            <p:ph idx="1"/>
          </p:nvPr>
        </p:nvSpPr>
        <p:spPr>
          <a:xfrm>
            <a:off x="1474168" y="1494383"/>
            <a:ext cx="8596668" cy="4331651"/>
          </a:xfrm>
        </p:spPr>
        <p:txBody>
          <a:bodyPr>
            <a:noAutofit/>
          </a:bodyPr>
          <a:lstStyle/>
          <a:p>
            <a:pPr algn="ctr"/>
            <a:endParaRPr lang="ar-MA" sz="3600" b="1" dirty="0" smtClean="0"/>
          </a:p>
          <a:p>
            <a:pPr algn="ctr"/>
            <a:endParaRPr lang="ar-MA" sz="3600" b="1" dirty="0" smtClean="0"/>
          </a:p>
          <a:p>
            <a:pPr algn="ctr"/>
            <a:r>
              <a:rPr lang="ar-SA" sz="3600" b="1" dirty="0" smtClean="0"/>
              <a:t>وهي </a:t>
            </a:r>
            <a:r>
              <a:rPr lang="ar-SA" sz="3600" b="1" dirty="0"/>
              <a:t>المحاكم الموروثة عن الاستعمار والتي كانت فيما قبل المحاكم الفرنسية في الجنوب والمحاكم الاسبانية في الشمال، </a:t>
            </a:r>
            <a:r>
              <a:rPr lang="ar-SA" sz="3600" b="1" dirty="0" smtClean="0"/>
              <a:t>والمحكم</a:t>
            </a:r>
            <a:r>
              <a:rPr lang="ar-MA" sz="3600" b="1" dirty="0"/>
              <a:t>ة</a:t>
            </a:r>
            <a:r>
              <a:rPr lang="ar-SA" sz="3600" b="1" dirty="0" smtClean="0"/>
              <a:t> </a:t>
            </a:r>
            <a:r>
              <a:rPr lang="ar-SA" sz="3600" b="1" dirty="0"/>
              <a:t>الدولية في طنجة. وبعد الاستقلال أطلق عليها اسم المحاكم العصرية، </a:t>
            </a:r>
            <a:r>
              <a:rPr lang="ar-SA" sz="3600" b="1" dirty="0" smtClean="0"/>
              <a:t>بعد</a:t>
            </a:r>
            <a:r>
              <a:rPr lang="ar-MA" sz="3600" b="1" dirty="0" smtClean="0"/>
              <a:t> </a:t>
            </a:r>
            <a:r>
              <a:rPr lang="ar-SA" sz="3600" b="1" dirty="0" smtClean="0"/>
              <a:t>ان </a:t>
            </a:r>
            <a:r>
              <a:rPr lang="ar-SA" sz="3600" b="1" dirty="0"/>
              <a:t>الغيت جميع المحاكم الأجنبية.</a:t>
            </a:r>
            <a:endParaRPr lang="en-US" sz="3600" b="1" dirty="0"/>
          </a:p>
        </p:txBody>
      </p:sp>
    </p:spTree>
    <p:extLst>
      <p:ext uri="{BB962C8B-B14F-4D97-AF65-F5344CB8AC3E}">
        <p14:creationId xmlns:p14="http://schemas.microsoft.com/office/powerpoint/2010/main" val="259396119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ar-SA" dirty="0"/>
              <a:t>المجلس الأعلى</a:t>
            </a:r>
            <a:endParaRPr lang="en-US" dirty="0"/>
          </a:p>
        </p:txBody>
      </p:sp>
      <p:sp>
        <p:nvSpPr>
          <p:cNvPr id="3" name="Content Placeholder 2"/>
          <p:cNvSpPr>
            <a:spLocks noGrp="1"/>
          </p:cNvSpPr>
          <p:nvPr>
            <p:ph idx="1"/>
          </p:nvPr>
        </p:nvSpPr>
        <p:spPr/>
        <p:txBody>
          <a:bodyPr>
            <a:normAutofit fontScale="62500" lnSpcReduction="20000"/>
          </a:bodyPr>
          <a:lstStyle/>
          <a:p>
            <a:pPr algn="ctr" rtl="1"/>
            <a:r>
              <a:rPr lang="ar-SA" sz="5800" dirty="0" smtClean="0"/>
              <a:t>بمقتضى </a:t>
            </a:r>
            <a:r>
              <a:rPr lang="ar-SA" sz="5800" dirty="0"/>
              <a:t>ظهير 27 شتنبر 1957 أحدث المجلس الأعلى كمحكمة نقض تضمن رقابة على تطبيق القانون وتفسيره تفسيرا صحيحا ، حيث يعتبر بمثابة حجر الأساس في مشروع توحيد القضاء بعد ان تخضع كل الاحكام الصادرة عن مختلف المحاكم لرقابته.</a:t>
            </a:r>
            <a:endParaRPr lang="en-US" sz="5800" dirty="0"/>
          </a:p>
          <a:p>
            <a:pPr algn="ctr"/>
            <a:r>
              <a:rPr lang="ar-SA" sz="5800" dirty="0"/>
              <a:t> </a:t>
            </a:r>
            <a:endParaRPr lang="en-US" sz="5800" dirty="0"/>
          </a:p>
          <a:p>
            <a:pPr algn="ctr"/>
            <a:endParaRPr lang="en-US" dirty="0"/>
          </a:p>
        </p:txBody>
      </p:sp>
    </p:spTree>
    <p:extLst>
      <p:ext uri="{BB962C8B-B14F-4D97-AF65-F5344CB8AC3E}">
        <p14:creationId xmlns:p14="http://schemas.microsoft.com/office/powerpoint/2010/main" val="226445304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b="1" dirty="0">
                <a:solidFill>
                  <a:srgbClr val="FF0000"/>
                </a:solidFill>
                <a:latin typeface="Calibri" panose="020F0502020204030204" pitchFamily="34" charset="0"/>
                <a:ea typeface="Calibri" panose="020F0502020204030204" pitchFamily="34" charset="0"/>
              </a:rPr>
              <a:t>مبادئ التنظيم القضائي</a:t>
            </a:r>
            <a:endParaRPr lang="en-US" dirty="0"/>
          </a:p>
        </p:txBody>
      </p:sp>
      <p:sp>
        <p:nvSpPr>
          <p:cNvPr id="3" name="Content Placeholder 2"/>
          <p:cNvSpPr>
            <a:spLocks noGrp="1"/>
          </p:cNvSpPr>
          <p:nvPr>
            <p:ph idx="1"/>
          </p:nvPr>
        </p:nvSpPr>
        <p:spPr/>
        <p:txBody>
          <a:bodyPr/>
          <a:lstStyle/>
          <a:p>
            <a:pPr algn="r" rtl="1"/>
            <a:r>
              <a:rPr lang="ar-SA" b="1">
                <a:solidFill>
                  <a:srgbClr val="000000"/>
                </a:solidFill>
                <a:latin typeface="Calibri" panose="020F0502020204030204" pitchFamily="34" charset="0"/>
                <a:ea typeface="Calibri" panose="020F0502020204030204" pitchFamily="34" charset="0"/>
                <a:cs typeface="Arial" panose="020B0604020202020204" pitchFamily="34" charset="0"/>
              </a:rPr>
              <a:t>لضمان نزاهة القضاء وممارسة الرقابة على القضاة؛ أقر المشرع مجموعة من المبادئ التي تروم تحقيق هذه الأهداف وضمان حسن سير عمليات التقاضي</a:t>
            </a:r>
            <a:endParaRPr lang="en-US" dirty="0"/>
          </a:p>
        </p:txBody>
      </p:sp>
    </p:spTree>
    <p:extLst>
      <p:ext uri="{BB962C8B-B14F-4D97-AF65-F5344CB8AC3E}">
        <p14:creationId xmlns:p14="http://schemas.microsoft.com/office/powerpoint/2010/main" val="320701782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004457" y="2255442"/>
            <a:ext cx="7289073" cy="2501006"/>
          </a:xfrm>
          <a:prstGeom prst="rect">
            <a:avLst/>
          </a:prstGeom>
        </p:spPr>
        <p:txBody>
          <a:bodyPr wrap="square">
            <a:spAutoFit/>
          </a:bodyPr>
          <a:lstStyle/>
          <a:p>
            <a:pPr algn="ctr">
              <a:lnSpc>
                <a:spcPct val="107000"/>
              </a:lnSpc>
              <a:spcBef>
                <a:spcPts val="200"/>
              </a:spcBef>
              <a:spcAft>
                <a:spcPts val="0"/>
              </a:spcAft>
            </a:pPr>
            <a:r>
              <a:rPr lang="ar-MA" sz="3600" b="1" dirty="0" smtClean="0">
                <a:solidFill>
                  <a:srgbClr val="333333"/>
                </a:solidFill>
                <a:latin typeface="Calibri Light" panose="020F0302020204030204" pitchFamily="34" charset="0"/>
                <a:ea typeface="Times New Roman" panose="02020603050405020304" pitchFamily="18" charset="0"/>
                <a:cs typeface="Tahoma" panose="020B0604030504040204" pitchFamily="34" charset="0"/>
              </a:rPr>
              <a:t>أ</a:t>
            </a:r>
            <a:r>
              <a:rPr lang="ar-SA" sz="3600" b="1" dirty="0" smtClean="0">
                <a:solidFill>
                  <a:srgbClr val="333333"/>
                </a:solidFill>
                <a:latin typeface="Calibri Light" panose="020F0302020204030204" pitchFamily="34" charset="0"/>
                <a:ea typeface="Times New Roman" panose="02020603050405020304" pitchFamily="18" charset="0"/>
                <a:cs typeface="Tahoma" panose="020B0604030504040204" pitchFamily="34" charset="0"/>
              </a:rPr>
              <a:t>ولا</a:t>
            </a:r>
            <a:r>
              <a:rPr lang="ar-SA" sz="3600" b="1" dirty="0">
                <a:solidFill>
                  <a:srgbClr val="333333"/>
                </a:solidFill>
                <a:latin typeface="Calibri Light" panose="020F0302020204030204" pitchFamily="34" charset="0"/>
                <a:ea typeface="Times New Roman" panose="02020603050405020304" pitchFamily="18" charset="0"/>
                <a:cs typeface="Tahoma" panose="020B0604030504040204" pitchFamily="34" charset="0"/>
              </a:rPr>
              <a:t>: مبدأ استقلالية </a:t>
            </a:r>
            <a:r>
              <a:rPr lang="ar-SA" sz="3600" b="1" dirty="0" smtClean="0">
                <a:solidFill>
                  <a:srgbClr val="333333"/>
                </a:solidFill>
                <a:latin typeface="Calibri Light" panose="020F0302020204030204" pitchFamily="34" charset="0"/>
                <a:ea typeface="Times New Roman" panose="02020603050405020304" pitchFamily="18" charset="0"/>
                <a:cs typeface="Tahoma" panose="020B0604030504040204" pitchFamily="34" charset="0"/>
              </a:rPr>
              <a:t>القضاء</a:t>
            </a:r>
            <a:r>
              <a:rPr lang="ar-MA" sz="3600" b="1" dirty="0" smtClean="0">
                <a:solidFill>
                  <a:srgbClr val="333333"/>
                </a:solidFill>
                <a:latin typeface="Calibri Light" panose="020F0302020204030204" pitchFamily="34" charset="0"/>
                <a:ea typeface="Times New Roman" panose="02020603050405020304" pitchFamily="18" charset="0"/>
                <a:cs typeface="Tahoma" panose="020B0604030504040204" pitchFamily="34" charset="0"/>
              </a:rPr>
              <a:t> </a:t>
            </a:r>
            <a:r>
              <a:rPr lang="en-US" sz="3600" b="1" dirty="0" smtClean="0">
                <a:solidFill>
                  <a:srgbClr val="333333"/>
                </a:solidFill>
                <a:latin typeface="Tahoma" panose="020B0604030504040204" pitchFamily="34" charset="0"/>
                <a:ea typeface="Times New Roman" panose="02020603050405020304" pitchFamily="18" charset="0"/>
                <a:cs typeface="Times New Roman" panose="02020603050405020304" pitchFamily="18" charset="0"/>
              </a:rPr>
              <a:t> </a:t>
            </a:r>
            <a:r>
              <a:rPr lang="en-US" sz="3600" b="1" dirty="0">
                <a:solidFill>
                  <a:srgbClr val="333333"/>
                </a:solidFill>
                <a:latin typeface="Tahoma" panose="020B0604030504040204" pitchFamily="34" charset="0"/>
                <a:ea typeface="Times New Roman" panose="02020603050405020304" pitchFamily="18" charset="0"/>
                <a:cs typeface="Times New Roman" panose="02020603050405020304" pitchFamily="18" charset="0"/>
              </a:rPr>
              <a:t> </a:t>
            </a:r>
            <a:endParaRPr lang="en-US" sz="3200" b="1" dirty="0">
              <a:solidFill>
                <a:srgbClr val="1F4D78"/>
              </a:solidFill>
              <a:latin typeface="Calibri Light" panose="020F0302020204030204" pitchFamily="34" charset="0"/>
              <a:ea typeface="Times New Roman" panose="02020603050405020304" pitchFamily="18" charset="0"/>
              <a:cs typeface="Times New Roman" panose="02020603050405020304" pitchFamily="18" charset="0"/>
            </a:endParaRPr>
          </a:p>
          <a:p>
            <a:pPr lvl="1" algn="r" rtl="1"/>
            <a:r>
              <a:rPr lang="en-US" b="1" dirty="0">
                <a:solidFill>
                  <a:srgbClr val="333333"/>
                </a:solidFill>
                <a:latin typeface="Tahoma" panose="020B0604030504040204" pitchFamily="34" charset="0"/>
                <a:ea typeface="Times New Roman" panose="02020603050405020304" pitchFamily="18" charset="0"/>
              </a:rPr>
              <a:t/>
            </a:r>
            <a:br>
              <a:rPr lang="en-US" b="1" dirty="0">
                <a:solidFill>
                  <a:srgbClr val="333333"/>
                </a:solidFill>
                <a:latin typeface="Tahoma" panose="020B0604030504040204" pitchFamily="34" charset="0"/>
                <a:ea typeface="Times New Roman" panose="02020603050405020304" pitchFamily="18" charset="0"/>
              </a:rPr>
            </a:br>
            <a:r>
              <a:rPr lang="ar-SA" sz="2000" b="1" dirty="0">
                <a:solidFill>
                  <a:srgbClr val="333333"/>
                </a:solidFill>
                <a:latin typeface="Tahoma" panose="020B0604030504040204" pitchFamily="34" charset="0"/>
                <a:ea typeface="Times New Roman" panose="02020603050405020304" pitchFamily="18" charset="0"/>
              </a:rPr>
              <a:t>يقصد بمبدأى استقلالية السلطة القضائية ان تتمتع هذه السلطة بالاستقلال عن الهيئات الدستورية الاخرى و السلط التي نص عليها الدستور، وكذا عن السلطة التشريعية و السلطة التنفيذية، ويراد بهذا المبدأ ايضا تمتع القضاة كأفراد موكول اليهم امر البث في الملفات التي تعرض عليهم بنوع من الحياد و الاستقلال وعدم التأثر او الخضوع لاي جهة كيفما كانت</a:t>
            </a:r>
            <a:endParaRPr lang="en-US" sz="2000" dirty="0"/>
          </a:p>
        </p:txBody>
      </p:sp>
    </p:spTree>
    <p:extLst>
      <p:ext uri="{BB962C8B-B14F-4D97-AF65-F5344CB8AC3E}">
        <p14:creationId xmlns:p14="http://schemas.microsoft.com/office/powerpoint/2010/main" val="301732395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b="1" dirty="0"/>
              <a:t>ثانيا: مبدأ التقاضي على درجتين</a:t>
            </a:r>
            <a:endParaRPr lang="en-US" dirty="0"/>
          </a:p>
        </p:txBody>
      </p:sp>
      <p:sp>
        <p:nvSpPr>
          <p:cNvPr id="3" name="Content Placeholder 2"/>
          <p:cNvSpPr>
            <a:spLocks noGrp="1"/>
          </p:cNvSpPr>
          <p:nvPr>
            <p:ph idx="1"/>
          </p:nvPr>
        </p:nvSpPr>
        <p:spPr/>
        <p:txBody>
          <a:bodyPr>
            <a:normAutofit fontScale="70000" lnSpcReduction="20000"/>
          </a:bodyPr>
          <a:lstStyle/>
          <a:p>
            <a:pPr algn="r" rtl="1"/>
            <a:r>
              <a:rPr lang="ar-MA" sz="2900" dirty="0"/>
              <a:t>يقصد بمبدأ التقاضي على درجتين ، السماح لكل طرف من ان يعرض نزاعه وقضيته امام محاكم الدرجة الاولى( المحاكم الابتدائية، والمحاكم الادارية، والمحاكم التجارية) قبل ان يسلك الطعن بالاستئناف كطريق طعن يعكس امكانية التقاضي مرة اخرى ولنفس الاسباب ونفس الموضوع ونفس الاطراف امام محاكم الدرجة الثانية( محاكم الاستئناف والمحاكم التجارية ومحاكم الاستئناف الادارية)</a:t>
            </a:r>
          </a:p>
          <a:p>
            <a:pPr algn="r" rtl="1"/>
            <a:r>
              <a:rPr lang="ar-MA" dirty="0"/>
              <a:t>ومن النصوص الواردة في قانون المسطرة المدنية المؤيدة للمبدأ ، موضوع هذه النقطة ، الفصل 19 الذي نص على انه" تختص المحاكم الابتدائية ابتدائيا مع حفظ حق الاستئناف امام غرف الاستئنافات بالمحاكم الابتدائية الى غاية عشرين الف درهم (20.000 درهم) و ابتدائيا مع حفظ حق الاستئناف امام المحاكم الاستئنافية في جميع الطلبات التي تتجاوز (20.000 درهم ).</a:t>
            </a:r>
          </a:p>
          <a:p>
            <a:pPr algn="r" rtl="1"/>
            <a:r>
              <a:rPr lang="ar-MA" dirty="0"/>
              <a:t>امام القضايا التي جعلها المشرع تشرعن القضايا المذكورة ، فقليلة بالنظر أولا الى قيمتها الزهيدة التي لا تتجاوز المبلغ القيمي المحدد للقول بامكانية الاستئناف ، وثانيا على اعتبار ان النزاعات التي لاتتجاوز خمسة آلاف درهم(5.000 درهم) لاتقبل أي طعن عديا كان ام استثنائيا.</a:t>
            </a:r>
          </a:p>
          <a:p>
            <a:pPr algn="r" rtl="1"/>
            <a:r>
              <a:rPr lang="ar-MA" dirty="0"/>
              <a:t>وعلى مستوى المحاكم التجارية، انطلاقا من سنة 2002 ، ادخل قانون المحاكم التجارية تعديلا مبدئيا مفاده تحويل كل الاحكام الصادرة عن المحاكم التجارية صبغة القابلية للاستئناف</a:t>
            </a:r>
          </a:p>
          <a:p>
            <a:pPr algn="r" rtl="1"/>
            <a:endParaRPr lang="en-US" dirty="0"/>
          </a:p>
        </p:txBody>
      </p:sp>
    </p:spTree>
    <p:extLst>
      <p:ext uri="{BB962C8B-B14F-4D97-AF65-F5344CB8AC3E}">
        <p14:creationId xmlns:p14="http://schemas.microsoft.com/office/powerpoint/2010/main" val="313986260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MA" b="1" dirty="0" smtClean="0"/>
              <a:t>ثالثا:</a:t>
            </a:r>
            <a:r>
              <a:rPr lang="ar-SA" b="1" dirty="0" smtClean="0"/>
              <a:t> </a:t>
            </a:r>
            <a:r>
              <a:rPr lang="ar-SA" b="1" dirty="0"/>
              <a:t>مبدأ القضاء الفردي والقضاء </a:t>
            </a:r>
            <a:r>
              <a:rPr lang="ar-SA" b="1" dirty="0" smtClean="0"/>
              <a:t>الجماعي</a:t>
            </a:r>
            <a:endParaRPr lang="en-US" dirty="0"/>
          </a:p>
        </p:txBody>
      </p:sp>
      <p:sp>
        <p:nvSpPr>
          <p:cNvPr id="3" name="Content Placeholder 2"/>
          <p:cNvSpPr>
            <a:spLocks noGrp="1"/>
          </p:cNvSpPr>
          <p:nvPr>
            <p:ph idx="1"/>
          </p:nvPr>
        </p:nvSpPr>
        <p:spPr/>
        <p:txBody>
          <a:bodyPr/>
          <a:lstStyle/>
          <a:p>
            <a:pPr algn="r" rtl="1"/>
            <a:r>
              <a:rPr lang="ar-MA" dirty="0"/>
              <a:t>يعد مبدأ القاضي الفرد وتعدد القضاة من أكثر المبادئ التي عرف فيها المشرع المغربي </a:t>
            </a:r>
            <a:r>
              <a:rPr lang="ar-MA" dirty="0" smtClean="0"/>
              <a:t>تأرجحا </a:t>
            </a:r>
            <a:r>
              <a:rPr lang="ar-MA" dirty="0"/>
              <a:t>وتقلبا ، فتارة يجعل مبدأ القاضي الفرد هو القاعدة العامة وتعدد القضاة هو الاستثناء ، وتارة لايعتبر القضاء الفردي سوى استثناء على المبدأ العام المتمثل في التشكيلة الجماعية للقضاة وهم ينظرون في النوازل المعروضه عليهم .</a:t>
            </a:r>
          </a:p>
          <a:p>
            <a:pPr algn="r" rtl="1"/>
            <a:r>
              <a:rPr lang="ar-MA" dirty="0"/>
              <a:t>وتجدر الاشارة الى ان التمييز بين القضاة الفردي وتعدد القضاة لاوجود له بالمحاكم الابتدائية وهي تبث كغرفة استئنافية وبمحاكم الاستئناف وبباقي المحاكم الاخرى شأن المحاكم الادارية و المحاكم التجارية ومحاكم الاستئناف التجارية ومحاكم الاستئناف الادارية ، ليس مؤداه ان الاسلوب المعتمد بهذه المحاكم هو مبدأ تعدد القضاة دون اي استثناء</a:t>
            </a:r>
          </a:p>
        </p:txBody>
      </p:sp>
    </p:spTree>
    <p:extLst>
      <p:ext uri="{BB962C8B-B14F-4D97-AF65-F5344CB8AC3E}">
        <p14:creationId xmlns:p14="http://schemas.microsoft.com/office/powerpoint/2010/main" val="340632367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MA" b="1" dirty="0"/>
              <a:t>رابعا: </a:t>
            </a:r>
            <a:r>
              <a:rPr lang="ar-SA" b="1" dirty="0" smtClean="0"/>
              <a:t>مبدأ </a:t>
            </a:r>
            <a:r>
              <a:rPr lang="ar-SA" b="1" dirty="0"/>
              <a:t>وحدة القضاء</a:t>
            </a:r>
            <a:endParaRPr lang="en-US" dirty="0"/>
          </a:p>
        </p:txBody>
      </p:sp>
      <p:sp>
        <p:nvSpPr>
          <p:cNvPr id="3" name="Content Placeholder 2"/>
          <p:cNvSpPr>
            <a:spLocks noGrp="1"/>
          </p:cNvSpPr>
          <p:nvPr>
            <p:ph idx="1"/>
          </p:nvPr>
        </p:nvSpPr>
        <p:spPr/>
        <p:txBody>
          <a:bodyPr>
            <a:normAutofit fontScale="92500"/>
          </a:bodyPr>
          <a:lstStyle/>
          <a:p>
            <a:pPr algn="r" rtl="1"/>
            <a:r>
              <a:rPr lang="ar-MA" dirty="0"/>
              <a:t>تعتبر وحدة القضاء من المبادئ التي تأخد به كثير من القوانين المقارنة، زقلما نجد من يتبنى مبدأ ازدواجية القضاء، ولوحدة القضاء عدة معان :</a:t>
            </a:r>
          </a:p>
          <a:p>
            <a:pPr algn="r" rtl="1"/>
            <a:r>
              <a:rPr lang="ar-MA" dirty="0"/>
              <a:t>المعنى الاول: فهو يفيذ ان هناك جهة قضائية واحدة في كافة تراب او اقليم الدولة، والجهة القضائية كما هو معلوم هي وجود محاكم منسجمة وشاملة تنظر في كافة القضايا التي تعرض على القضاء.</a:t>
            </a:r>
          </a:p>
          <a:p>
            <a:pPr algn="r" rtl="1"/>
            <a:r>
              <a:rPr lang="ar-MA" dirty="0"/>
              <a:t>اما المعنى الثاني لوحدة القضاء فيراد به مساواة كافة المواطنين و المتقاضين ولو كانوا أجانب امام القضاء، فلا يعتد بلغتهم، ولا بجنسيتهم، ولا بغير ذلك مما قد يميز شخصا عن آخر ، وهذا طبيعي ان يساهم في استقرار المؤسسات القضائية بالدولة ، وبث الثقة فيها بين كافة من يقصد القضاء بهذف انصافه وتمكينه من حقه</a:t>
            </a:r>
          </a:p>
          <a:p>
            <a:pPr algn="r" rtl="1"/>
            <a:endParaRPr lang="en-US" dirty="0"/>
          </a:p>
        </p:txBody>
      </p:sp>
    </p:spTree>
    <p:extLst>
      <p:ext uri="{BB962C8B-B14F-4D97-AF65-F5344CB8AC3E}">
        <p14:creationId xmlns:p14="http://schemas.microsoft.com/office/powerpoint/2010/main" val="142092290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1"/>
            <a:r>
              <a:rPr lang="ar-MA" dirty="0" smtClean="0"/>
              <a:t>خامسا: </a:t>
            </a:r>
            <a:r>
              <a:rPr lang="ar-MA" dirty="0"/>
              <a:t>مبدأ مجانية القضاء </a:t>
            </a:r>
            <a:r>
              <a:rPr lang="ar-MA" dirty="0" smtClean="0"/>
              <a:t>و</a:t>
            </a:r>
            <a:r>
              <a:rPr lang="ar-MA" dirty="0"/>
              <a:t> المساعدة القضائية</a:t>
            </a:r>
            <a:r>
              <a:rPr lang="ar-MA" dirty="0" smtClean="0"/>
              <a:t> </a:t>
            </a:r>
            <a:endParaRPr lang="en-US" dirty="0"/>
          </a:p>
        </p:txBody>
      </p:sp>
      <p:sp>
        <p:nvSpPr>
          <p:cNvPr id="3" name="Content Placeholder 2"/>
          <p:cNvSpPr>
            <a:spLocks noGrp="1"/>
          </p:cNvSpPr>
          <p:nvPr>
            <p:ph idx="1"/>
          </p:nvPr>
        </p:nvSpPr>
        <p:spPr/>
        <p:txBody>
          <a:bodyPr>
            <a:normAutofit fontScale="92500" lnSpcReduction="10000"/>
          </a:bodyPr>
          <a:lstStyle/>
          <a:p>
            <a:pPr algn="r" rtl="1"/>
            <a:r>
              <a:rPr lang="ar-MA" dirty="0"/>
              <a:t>مبدأ مجانية القضاء :</a:t>
            </a:r>
          </a:p>
          <a:p>
            <a:pPr algn="r" rtl="1"/>
            <a:endParaRPr lang="ar-MA" dirty="0"/>
          </a:p>
          <a:p>
            <a:pPr algn="r" rtl="1"/>
            <a:r>
              <a:rPr lang="ar-MA" dirty="0"/>
              <a:t>المقصود بمجانية القضاء أن من يلجئ للقاضي لايدفع للقاضي, لأن القاضي يستخلص راتبه من خزينة الدولة .</a:t>
            </a:r>
          </a:p>
          <a:p>
            <a:pPr algn="r" rtl="1"/>
            <a:r>
              <a:rPr lang="ar-MA" dirty="0"/>
              <a:t>ـ المصاريف القضائية:المتقاضي يطالب بدفع المصاريف القضائية المتكونة من الرسم القضائي :الذي هو مبلغ من المال يحصل على كل خدمة أدتها إحدى الخدمات التي تؤديها مصالح المحكمة.</a:t>
            </a:r>
          </a:p>
          <a:p>
            <a:pPr algn="r" rtl="1"/>
            <a:r>
              <a:rPr lang="ar-MA" dirty="0"/>
              <a:t>ـ ويخضع الرسم القضائي لمجموعة من القواعد :الأداء المسبق للرسم وعدم إلإمكانية إسترداد الرسم القضائي.</a:t>
            </a:r>
          </a:p>
          <a:p>
            <a:pPr algn="r" rtl="1"/>
            <a:endParaRPr lang="ar-MA" dirty="0"/>
          </a:p>
        </p:txBody>
      </p:sp>
    </p:spTree>
    <p:extLst>
      <p:ext uri="{BB962C8B-B14F-4D97-AF65-F5344CB8AC3E}">
        <p14:creationId xmlns:p14="http://schemas.microsoft.com/office/powerpoint/2010/main" val="184094205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541417" y="1720840"/>
            <a:ext cx="9339943" cy="2585323"/>
          </a:xfrm>
          <a:prstGeom prst="rect">
            <a:avLst/>
          </a:prstGeom>
        </p:spPr>
        <p:txBody>
          <a:bodyPr wrap="square">
            <a:spAutoFit/>
          </a:bodyPr>
          <a:lstStyle/>
          <a:p>
            <a:pPr algn="r" rtl="1"/>
            <a:r>
              <a:rPr lang="ar-MA" dirty="0"/>
              <a:t>ـــ مبدأ المساعدة القضائية :</a:t>
            </a:r>
          </a:p>
          <a:p>
            <a:pPr algn="r" rtl="1"/>
            <a:endParaRPr lang="ar-MA" dirty="0"/>
          </a:p>
          <a:p>
            <a:pPr algn="r" rtl="1"/>
            <a:r>
              <a:rPr lang="ar-MA" dirty="0"/>
              <a:t>ـ يهدف هذا المبدأ إلى تمكين المتقاضين المعوزين من طرق باب القضاء على قدم المساواة مع خصومهم الميسورين .</a:t>
            </a:r>
          </a:p>
          <a:p>
            <a:pPr algn="r" rtl="1"/>
            <a:r>
              <a:rPr lang="ar-MA" dirty="0"/>
              <a:t>ـ ويتعين على المعنيين توجيه طلب إلى وكيل الملك لدى المحكمة المختصة. وفي حالة رفض الطلب يحق للمعني استئنافه .</a:t>
            </a:r>
          </a:p>
          <a:p>
            <a:pPr algn="r" rtl="1"/>
            <a:endParaRPr lang="ar-MA" dirty="0"/>
          </a:p>
          <a:p>
            <a:pPr algn="r" rtl="1"/>
            <a:r>
              <a:rPr lang="ar-MA" dirty="0"/>
              <a:t>ــ الإعفاء من المصاريف القضائية</a:t>
            </a:r>
          </a:p>
          <a:p>
            <a:pPr algn="r" rtl="1"/>
            <a:endParaRPr lang="ar-MA" dirty="0"/>
          </a:p>
          <a:p>
            <a:pPr algn="r" rtl="1"/>
            <a:r>
              <a:rPr lang="ar-MA" dirty="0"/>
              <a:t>فئة تعفى بقوة القانون من سائرالأحكام إلى غاية الإستئناف وهم العمال سواء كان مدعياً أو مدعى عليه .وفئة أخرى نعفى بناء على طلب وهي معوزة والتي تدلي بشهادة الإحتياج هذا الإعفاء يسمى المساعدة القضائية المشروطة.</a:t>
            </a:r>
            <a:endParaRPr lang="ar-MA" dirty="0"/>
          </a:p>
        </p:txBody>
      </p:sp>
    </p:spTree>
    <p:extLst>
      <p:ext uri="{BB962C8B-B14F-4D97-AF65-F5344CB8AC3E}">
        <p14:creationId xmlns:p14="http://schemas.microsoft.com/office/powerpoint/2010/main" val="42591455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ar-SA" b="1" dirty="0"/>
              <a:t>مفهوم التنظيم </a:t>
            </a:r>
            <a:r>
              <a:rPr lang="ar-SA" b="1" dirty="0" smtClean="0"/>
              <a:t>القضائي</a:t>
            </a:r>
            <a:endParaRPr lang="en-US" dirty="0"/>
          </a:p>
        </p:txBody>
      </p:sp>
      <p:sp>
        <p:nvSpPr>
          <p:cNvPr id="3" name="Content Placeholder 2"/>
          <p:cNvSpPr>
            <a:spLocks noGrp="1"/>
          </p:cNvSpPr>
          <p:nvPr>
            <p:ph idx="1"/>
          </p:nvPr>
        </p:nvSpPr>
        <p:spPr/>
        <p:txBody>
          <a:bodyPr>
            <a:noAutofit/>
          </a:bodyPr>
          <a:lstStyle/>
          <a:p>
            <a:pPr marL="0" indent="0" algn="ctr" rtl="1">
              <a:buNone/>
            </a:pPr>
            <a:r>
              <a:rPr lang="ar-MA" sz="3200" b="1" dirty="0" smtClean="0"/>
              <a:t>            </a:t>
            </a:r>
            <a:r>
              <a:rPr lang="ar-SA" sz="3200" b="1" dirty="0" smtClean="0"/>
              <a:t>هو </a:t>
            </a:r>
            <a:r>
              <a:rPr lang="ar-SA" sz="3200" b="1" dirty="0"/>
              <a:t>النظام القانوني الذي ينظم قواعد </a:t>
            </a:r>
            <a:r>
              <a:rPr lang="ar-SA" sz="3200" b="1" dirty="0" smtClean="0"/>
              <a:t>و</a:t>
            </a:r>
            <a:r>
              <a:rPr lang="ar-MA" sz="3200" b="1" dirty="0" smtClean="0"/>
              <a:t>أ</a:t>
            </a:r>
            <a:r>
              <a:rPr lang="ar-SA" sz="3200" b="1" dirty="0" smtClean="0"/>
              <a:t>سس </a:t>
            </a:r>
            <a:r>
              <a:rPr lang="ar-SA" sz="3200" b="1" dirty="0"/>
              <a:t>العمل القضائي بشكل عام  وصلاحيات المؤسسات التي </a:t>
            </a:r>
            <a:r>
              <a:rPr lang="ar-MA" sz="3200" b="1" dirty="0" smtClean="0"/>
              <a:t>أ</a:t>
            </a:r>
            <a:r>
              <a:rPr lang="ar-SA" sz="3200" b="1" dirty="0" smtClean="0"/>
              <a:t>وكل </a:t>
            </a:r>
            <a:r>
              <a:rPr lang="ar-SA" sz="3200" b="1" dirty="0"/>
              <a:t>لها المشرع البث والفصل في المنازعات وتطبيق القانون , وما يتعلق بإنشاء المحاكم وتأليفها واختصاصاتها و طريقة اشتغالها بالإضافة الى القواعد المنظمة لعمل القضاة ومساعدي القضاء .</a:t>
            </a:r>
            <a:endParaRPr lang="en-US" sz="3200" b="1" dirty="0"/>
          </a:p>
        </p:txBody>
      </p:sp>
    </p:spTree>
    <p:extLst>
      <p:ext uri="{BB962C8B-B14F-4D97-AF65-F5344CB8AC3E}">
        <p14:creationId xmlns:p14="http://schemas.microsoft.com/office/powerpoint/2010/main" val="116759721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1"/>
            <a:r>
              <a:rPr lang="ar-MA" dirty="0" smtClean="0"/>
              <a:t>سادسا:</a:t>
            </a:r>
            <a:r>
              <a:rPr lang="ar-SA" b="1" dirty="0"/>
              <a:t>مبدأ علنية الجلسات وشفوية المرافعات</a:t>
            </a:r>
            <a:endParaRPr lang="en-US" dirty="0"/>
          </a:p>
        </p:txBody>
      </p:sp>
      <p:sp>
        <p:nvSpPr>
          <p:cNvPr id="3" name="Content Placeholder 2"/>
          <p:cNvSpPr>
            <a:spLocks noGrp="1"/>
          </p:cNvSpPr>
          <p:nvPr>
            <p:ph idx="1"/>
          </p:nvPr>
        </p:nvSpPr>
        <p:spPr>
          <a:xfrm>
            <a:off x="1295401" y="2429691"/>
            <a:ext cx="9601196" cy="3446177"/>
          </a:xfrm>
        </p:spPr>
        <p:txBody>
          <a:bodyPr>
            <a:normAutofit fontScale="55000" lnSpcReduction="20000"/>
          </a:bodyPr>
          <a:lstStyle/>
          <a:p>
            <a:pPr algn="r" rtl="1"/>
            <a:r>
              <a:rPr lang="ar-MA" sz="3200" dirty="0"/>
              <a:t>المراد بعلنية الجلسات هو جريان الدعوى بشكل علني حيث يحظر الجلسات الاطراف او ممثلوهم وكافة من يهتم بمتابعة الدعاوى ، وهذا يستلزم انظباط الجميع لنظام الجلسة تحت طائلة العقوبات التي يمكن لرئيس الجلسة ان يصدرها في حق كل من لم يلتزم بالاحترام الواجب للقضاة</a:t>
            </a:r>
          </a:p>
          <a:p>
            <a:pPr algn="r" rtl="1"/>
            <a:r>
              <a:rPr lang="ar-MA" sz="4000" dirty="0"/>
              <a:t>ومما يترتب على علنية الجلسات ، انه بإمكان الهيأة ان تأمر بإجرائها بصورة سرية إذ اقتضت الظرورة ذلك او بناء على طلب احد الاطراف .</a:t>
            </a:r>
          </a:p>
          <a:p>
            <a:pPr algn="r" rtl="1"/>
            <a:r>
              <a:rPr lang="ar-MA" sz="4000" dirty="0"/>
              <a:t>اما علنية الاحكام بالجلسة، فتتميز بخصوصيات عدة منها انه لايمكن فتح باب الاستثناء أمام إصدار الحكم بصورة سرية وهو عكس ما تطرقنا اليه بالنسبة لمبدأ علنية الجلسات، وفي حالة صدور الحكم بشكل سري يجوز للطرف المعني ان يطعن في الحكم .</a:t>
            </a:r>
          </a:p>
          <a:p>
            <a:pPr algn="r" rtl="1"/>
            <a:r>
              <a:rPr lang="ar-MA" sz="3400" dirty="0"/>
              <a:t>وغني عن البيان ان ثمة ترابطا قويا بين مبدأ علنية الجلسات ومبدأ شفوية المرافعات ، فشفوية المرافعات تجد مجالا مناسبا لتطبيقها متى كانت الجلسات علنية ، بحيث يكون كل من حضر بالجلسة على علم بما يثيره كل طرف من ملاحظات ولو انه من المتصور القيام بالمرافعة الشفوية حتى خلال الجلسات التي تجرى بسرية</a:t>
            </a:r>
            <a:r>
              <a:rPr lang="ar-MA" sz="3400" dirty="0" smtClean="0"/>
              <a:t>.</a:t>
            </a:r>
            <a:endParaRPr lang="ar-MA" sz="3400" dirty="0"/>
          </a:p>
        </p:txBody>
      </p:sp>
    </p:spTree>
    <p:extLst>
      <p:ext uri="{BB962C8B-B14F-4D97-AF65-F5344CB8AC3E}">
        <p14:creationId xmlns:p14="http://schemas.microsoft.com/office/powerpoint/2010/main" val="135891842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algn="r" rtl="1"/>
            <a:r>
              <a:rPr lang="ar-MA" dirty="0"/>
              <a:t>تكون المسطرة شفوية في القضايا التالية:</a:t>
            </a:r>
          </a:p>
          <a:p>
            <a:pPr algn="r" rtl="1"/>
            <a:r>
              <a:rPr lang="ar-MA" dirty="0"/>
              <a:t> القضايا التي تختص فيها المحاكم الابتدائية ابتدائيا و انتهائيا .</a:t>
            </a:r>
          </a:p>
          <a:p>
            <a:pPr algn="r" rtl="1"/>
            <a:r>
              <a:rPr lang="ar-MA" dirty="0"/>
              <a:t>قضايا النفقة و الطلاق و التطليق.</a:t>
            </a:r>
          </a:p>
          <a:p>
            <a:pPr algn="r" rtl="1"/>
            <a:r>
              <a:rPr lang="ar-MA" dirty="0"/>
              <a:t> القضايا الاجتماعية.</a:t>
            </a:r>
          </a:p>
          <a:p>
            <a:pPr algn="r" rtl="1"/>
            <a:r>
              <a:rPr lang="ar-MA" dirty="0"/>
              <a:t>قضايا استيفاء ومراجعة وجيبة الكراء.</a:t>
            </a:r>
          </a:p>
          <a:p>
            <a:pPr algn="r" rtl="1"/>
            <a:r>
              <a:rPr lang="ar-MA" dirty="0"/>
              <a:t>قضايا الحالة المدنية.</a:t>
            </a:r>
          </a:p>
          <a:p>
            <a:pPr algn="r" rtl="1"/>
            <a:endParaRPr lang="ar-MA" dirty="0"/>
          </a:p>
          <a:p>
            <a:pPr algn="r" rtl="1"/>
            <a:endParaRPr lang="ar-MA" dirty="0"/>
          </a:p>
          <a:p>
            <a:pPr algn="r" rtl="1"/>
            <a:endParaRPr lang="en-US" dirty="0"/>
          </a:p>
        </p:txBody>
      </p:sp>
    </p:spTree>
    <p:extLst>
      <p:ext uri="{BB962C8B-B14F-4D97-AF65-F5344CB8AC3E}">
        <p14:creationId xmlns:p14="http://schemas.microsoft.com/office/powerpoint/2010/main" val="177562032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638698" y="1345474"/>
            <a:ext cx="6910252" cy="4154984"/>
          </a:xfrm>
          <a:prstGeom prst="rect">
            <a:avLst/>
          </a:prstGeom>
        </p:spPr>
        <p:txBody>
          <a:bodyPr wrap="square">
            <a:spAutoFit/>
          </a:bodyPr>
          <a:lstStyle/>
          <a:p>
            <a:pPr algn="r" rtl="1"/>
            <a:r>
              <a:rPr lang="ar-MA" sz="4000" dirty="0" smtClean="0"/>
              <a:t>يشمل التنظيم القضائي المحاكم التالية: </a:t>
            </a:r>
            <a:endParaRPr lang="ar-MA" sz="6000" dirty="0" smtClean="0"/>
          </a:p>
          <a:p>
            <a:pPr marL="285750" indent="-285750" algn="r" rtl="1">
              <a:buFontTx/>
              <a:buChar char="-"/>
            </a:pPr>
            <a:r>
              <a:rPr lang="ar-SA" sz="3200" dirty="0" smtClean="0"/>
              <a:t>المحاكم الابتدائية</a:t>
            </a:r>
            <a:endParaRPr lang="ar-MA" sz="3200" dirty="0" smtClean="0"/>
          </a:p>
          <a:p>
            <a:pPr marL="285750" indent="-285750" algn="r" rtl="1">
              <a:buFontTx/>
              <a:buChar char="-"/>
            </a:pPr>
            <a:r>
              <a:rPr lang="ar-SA" sz="3200" dirty="0"/>
              <a:t>محاكم </a:t>
            </a:r>
            <a:r>
              <a:rPr lang="ar-SA" sz="3200" dirty="0" smtClean="0"/>
              <a:t>الاستئناف</a:t>
            </a:r>
            <a:endParaRPr lang="ar-MA" sz="3200" dirty="0" smtClean="0"/>
          </a:p>
          <a:p>
            <a:pPr marL="285750" indent="-285750" algn="r" rtl="1">
              <a:buFontTx/>
              <a:buChar char="-"/>
            </a:pPr>
            <a:r>
              <a:rPr lang="ar-MA" sz="3200" dirty="0"/>
              <a:t>محكمة </a:t>
            </a:r>
            <a:r>
              <a:rPr lang="ar-MA" sz="3200" dirty="0" smtClean="0"/>
              <a:t>النقض</a:t>
            </a:r>
          </a:p>
          <a:p>
            <a:pPr marL="285750" indent="-285750" algn="r" rtl="1">
              <a:buFontTx/>
              <a:buChar char="-"/>
            </a:pPr>
            <a:r>
              <a:rPr lang="ar-SA" sz="3200" dirty="0"/>
              <a:t>المحاكم </a:t>
            </a:r>
            <a:r>
              <a:rPr lang="ar-SA" sz="3200" dirty="0" smtClean="0"/>
              <a:t>الإدارية</a:t>
            </a:r>
            <a:endParaRPr lang="ar-MA" sz="3200" dirty="0" smtClean="0"/>
          </a:p>
          <a:p>
            <a:pPr marL="285750" indent="-285750" algn="r" rtl="1">
              <a:buFontTx/>
              <a:buChar char="-"/>
            </a:pPr>
            <a:r>
              <a:rPr lang="ar-SA" sz="3200" dirty="0"/>
              <a:t>محاكم الاستئناف</a:t>
            </a:r>
            <a:r>
              <a:rPr lang="ar-SA" sz="3200" b="1" dirty="0"/>
              <a:t> </a:t>
            </a:r>
            <a:r>
              <a:rPr lang="ar-SA" sz="3200" dirty="0"/>
              <a:t>الإدارية</a:t>
            </a:r>
            <a:endParaRPr lang="ar-MA" sz="3200" dirty="0" smtClean="0"/>
          </a:p>
          <a:p>
            <a:pPr marL="285750" indent="-285750" algn="r" rtl="1">
              <a:buFontTx/>
              <a:buChar char="-"/>
            </a:pPr>
            <a:r>
              <a:rPr lang="ar-SA" sz="3200" dirty="0"/>
              <a:t>المحاكم </a:t>
            </a:r>
            <a:r>
              <a:rPr lang="ar-SA" sz="3200" dirty="0" smtClean="0"/>
              <a:t>التجارية</a:t>
            </a:r>
            <a:endParaRPr lang="ar-MA" sz="3200" dirty="0" smtClean="0"/>
          </a:p>
          <a:p>
            <a:pPr marL="285750" indent="-285750" algn="r" rtl="1">
              <a:buFontTx/>
              <a:buChar char="-"/>
            </a:pPr>
            <a:r>
              <a:rPr lang="ar-SA" sz="3200" dirty="0"/>
              <a:t>محاكم </a:t>
            </a:r>
            <a:r>
              <a:rPr lang="ar-SA" sz="3200" dirty="0" smtClean="0"/>
              <a:t>الاستئناف</a:t>
            </a:r>
            <a:r>
              <a:rPr lang="ar-SA" sz="3200" b="1" dirty="0" smtClean="0"/>
              <a:t> </a:t>
            </a:r>
            <a:r>
              <a:rPr lang="ar-SA" sz="3200" dirty="0" smtClean="0"/>
              <a:t>التجارية</a:t>
            </a:r>
            <a:endParaRPr lang="ar-MA" sz="3200" dirty="0" smtClean="0"/>
          </a:p>
        </p:txBody>
      </p:sp>
    </p:spTree>
    <p:extLst>
      <p:ext uri="{BB962C8B-B14F-4D97-AF65-F5344CB8AC3E}">
        <p14:creationId xmlns:p14="http://schemas.microsoft.com/office/powerpoint/2010/main" val="246691014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a:t>المحاكم</a:t>
            </a:r>
            <a:r>
              <a:rPr lang="ar-SA" b="1" dirty="0"/>
              <a:t> </a:t>
            </a:r>
            <a:r>
              <a:rPr lang="ar-SA" dirty="0"/>
              <a:t>الابتدائية</a:t>
            </a:r>
            <a:endParaRPr lang="en-US" dirty="0"/>
          </a:p>
        </p:txBody>
      </p:sp>
      <p:sp>
        <p:nvSpPr>
          <p:cNvPr id="3" name="Content Placeholder 2"/>
          <p:cNvSpPr>
            <a:spLocks noGrp="1"/>
          </p:cNvSpPr>
          <p:nvPr>
            <p:ph idx="1"/>
          </p:nvPr>
        </p:nvSpPr>
        <p:spPr/>
        <p:txBody>
          <a:bodyPr/>
          <a:lstStyle/>
          <a:p>
            <a:pPr algn="ctr" rtl="1"/>
            <a:r>
              <a:rPr lang="ar-SA" dirty="0" smtClean="0"/>
              <a:t>التأليف</a:t>
            </a:r>
            <a:r>
              <a:rPr lang="ar-MA" dirty="0"/>
              <a:t>:تتألف المحاكم الابتدائية</a:t>
            </a:r>
          </a:p>
          <a:p>
            <a:pPr algn="r" rtl="1"/>
            <a:r>
              <a:rPr lang="ar-MA" dirty="0"/>
              <a:t>من رئيس وقضاة وقضاة نواب؛</a:t>
            </a:r>
          </a:p>
          <a:p>
            <a:pPr algn="r" rtl="1"/>
            <a:r>
              <a:rPr lang="ar-MA" dirty="0"/>
              <a:t>من نيابة عامة تتكون من وكيل الملك ونائب أو عدة نواب؛</a:t>
            </a:r>
          </a:p>
          <a:p>
            <a:pPr algn="r" rtl="1"/>
            <a:r>
              <a:rPr lang="ar-MA" dirty="0"/>
              <a:t>من كتابة الضبط ؛</a:t>
            </a:r>
          </a:p>
          <a:p>
            <a:pPr algn="r" rtl="1"/>
            <a:r>
              <a:rPr lang="ar-MA" dirty="0"/>
              <a:t>من كتابة للنيابة العامة.</a:t>
            </a:r>
          </a:p>
          <a:p>
            <a:pPr algn="r" rtl="1"/>
            <a:endParaRPr lang="en-US" dirty="0"/>
          </a:p>
        </p:txBody>
      </p:sp>
    </p:spTree>
    <p:extLst>
      <p:ext uri="{BB962C8B-B14F-4D97-AF65-F5344CB8AC3E}">
        <p14:creationId xmlns:p14="http://schemas.microsoft.com/office/powerpoint/2010/main" val="9273914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1"/>
            <a:r>
              <a:rPr lang="ar-MA" dirty="0" smtClean="0"/>
              <a:t>تقسيم المحاكم الإبتدائية</a:t>
            </a:r>
            <a:endParaRPr lang="en-US" dirty="0"/>
          </a:p>
        </p:txBody>
      </p:sp>
      <p:sp>
        <p:nvSpPr>
          <p:cNvPr id="3" name="Content Placeholder 2"/>
          <p:cNvSpPr>
            <a:spLocks noGrp="1"/>
          </p:cNvSpPr>
          <p:nvPr>
            <p:ph idx="1"/>
          </p:nvPr>
        </p:nvSpPr>
        <p:spPr/>
        <p:txBody>
          <a:bodyPr/>
          <a:lstStyle/>
          <a:p>
            <a:pPr algn="ctr" rtl="1"/>
            <a:r>
              <a:rPr lang="ar-MA" dirty="0"/>
              <a:t>يمكن تقسيم هذه المحاكم بحسب نوعية القضايا التي تختص بالنظر فيها إلى </a:t>
            </a:r>
            <a:r>
              <a:rPr lang="ar-MA" dirty="0" smtClean="0"/>
              <a:t>:</a:t>
            </a:r>
          </a:p>
          <a:p>
            <a:pPr algn="ctr" rtl="1"/>
            <a:endParaRPr lang="ar-MA" dirty="0" smtClean="0"/>
          </a:p>
          <a:p>
            <a:pPr algn="r" rtl="1"/>
            <a:r>
              <a:rPr lang="ar-MA" dirty="0" smtClean="0"/>
              <a:t>"أقسام </a:t>
            </a:r>
            <a:r>
              <a:rPr lang="ar-MA" dirty="0"/>
              <a:t>قضاء الأسرة"  </a:t>
            </a:r>
            <a:endParaRPr lang="ar-MA" dirty="0" smtClean="0"/>
          </a:p>
          <a:p>
            <a:pPr algn="r" rtl="1"/>
            <a:r>
              <a:rPr lang="ar-MA" dirty="0" smtClean="0"/>
              <a:t>"</a:t>
            </a:r>
            <a:r>
              <a:rPr lang="ar-MA" dirty="0"/>
              <a:t>أقسام قضاء القرب" ، </a:t>
            </a:r>
            <a:endParaRPr lang="ar-MA" dirty="0" smtClean="0"/>
          </a:p>
          <a:p>
            <a:pPr algn="r" rtl="1"/>
            <a:r>
              <a:rPr lang="ar-MA" dirty="0" smtClean="0"/>
              <a:t>وغرف </a:t>
            </a:r>
            <a:r>
              <a:rPr lang="ar-MA" dirty="0"/>
              <a:t>مدنية </a:t>
            </a:r>
            <a:r>
              <a:rPr lang="ar-MA" dirty="0" smtClean="0"/>
              <a:t>وتجارية وعقارية </a:t>
            </a:r>
            <a:r>
              <a:rPr lang="ar-MA" dirty="0"/>
              <a:t>واجتماعية وزجرية.</a:t>
            </a:r>
            <a:endParaRPr lang="en-US" dirty="0"/>
          </a:p>
        </p:txBody>
      </p:sp>
    </p:spTree>
    <p:extLst>
      <p:ext uri="{BB962C8B-B14F-4D97-AF65-F5344CB8AC3E}">
        <p14:creationId xmlns:p14="http://schemas.microsoft.com/office/powerpoint/2010/main" val="228317084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MA" dirty="0" smtClean="0"/>
              <a:t>الإختصاص</a:t>
            </a:r>
            <a:endParaRPr lang="en-US" dirty="0"/>
          </a:p>
        </p:txBody>
      </p:sp>
      <p:sp>
        <p:nvSpPr>
          <p:cNvPr id="3" name="Text Placeholder 2"/>
          <p:cNvSpPr>
            <a:spLocks noGrp="1"/>
          </p:cNvSpPr>
          <p:nvPr>
            <p:ph type="body" idx="1"/>
          </p:nvPr>
        </p:nvSpPr>
        <p:spPr/>
        <p:txBody>
          <a:bodyPr/>
          <a:lstStyle/>
          <a:p>
            <a:pPr algn="ctr"/>
            <a:r>
              <a:rPr lang="ar-SA" smtClean="0"/>
              <a:t>أقسام قضاء القرب</a:t>
            </a:r>
            <a:endParaRPr lang="en-US" dirty="0"/>
          </a:p>
        </p:txBody>
      </p:sp>
      <p:sp>
        <p:nvSpPr>
          <p:cNvPr id="4" name="Content Placeholder 3"/>
          <p:cNvSpPr>
            <a:spLocks noGrp="1"/>
          </p:cNvSpPr>
          <p:nvPr>
            <p:ph sz="half" idx="2"/>
          </p:nvPr>
        </p:nvSpPr>
        <p:spPr/>
        <p:txBody>
          <a:bodyPr>
            <a:normAutofit lnSpcReduction="10000"/>
          </a:bodyPr>
          <a:lstStyle/>
          <a:p>
            <a:pPr algn="r" rtl="1"/>
            <a:r>
              <a:rPr lang="ar-SA" smtClean="0"/>
              <a:t>تنظر أقسام قضاء القرب في الدعاوي الشخصية والمنقولة التي لا تتجاوز قيمتها خمسة آلاف درهم باستثناء النزاعات المتعلقة بمدونة الأسرة والعقار والقضايا الاجتماعية والإفراغات. كما تنظر أيضا في المخالفات المنصوص عليها في القانون المتعلق بتنظيم قضاء القرب وتحديد اختصاصاته</a:t>
            </a:r>
            <a:endParaRPr lang="en-US" dirty="0"/>
          </a:p>
        </p:txBody>
      </p:sp>
      <p:sp>
        <p:nvSpPr>
          <p:cNvPr id="5" name="Text Placeholder 4"/>
          <p:cNvSpPr>
            <a:spLocks noGrp="1"/>
          </p:cNvSpPr>
          <p:nvPr>
            <p:ph type="body" sz="quarter" idx="3"/>
          </p:nvPr>
        </p:nvSpPr>
        <p:spPr/>
        <p:txBody>
          <a:bodyPr/>
          <a:lstStyle/>
          <a:p>
            <a:pPr algn="ctr"/>
            <a:r>
              <a:rPr lang="ar-SA" smtClean="0"/>
              <a:t>أقسام قضاء</a:t>
            </a:r>
            <a:r>
              <a:rPr lang="ar-SA" b="1" smtClean="0"/>
              <a:t> </a:t>
            </a:r>
            <a:r>
              <a:rPr lang="ar-SA" smtClean="0"/>
              <a:t>الأسرة</a:t>
            </a:r>
            <a:endParaRPr lang="en-US" dirty="0"/>
          </a:p>
        </p:txBody>
      </p:sp>
      <p:sp>
        <p:nvSpPr>
          <p:cNvPr id="6" name="Content Placeholder 5"/>
          <p:cNvSpPr>
            <a:spLocks noGrp="1"/>
          </p:cNvSpPr>
          <p:nvPr>
            <p:ph sz="quarter" idx="4"/>
          </p:nvPr>
        </p:nvSpPr>
        <p:spPr/>
        <p:txBody>
          <a:bodyPr/>
          <a:lstStyle/>
          <a:p>
            <a:pPr algn="r" rtl="1"/>
            <a:r>
              <a:rPr lang="ar-SA" dirty="0" smtClean="0"/>
              <a:t>تنظر أقسام قضاء</a:t>
            </a:r>
            <a:r>
              <a:rPr lang="ar-SA" b="1" dirty="0" smtClean="0"/>
              <a:t> </a:t>
            </a:r>
            <a:r>
              <a:rPr lang="ar-SA" dirty="0" smtClean="0"/>
              <a:t>الأسرة في قضايا الأحوال الشخصية والميراث والحالة المدنية وشؤون التوثيق والقاصرين</a:t>
            </a:r>
            <a:r>
              <a:rPr lang="ar-SA" b="1" dirty="0" smtClean="0"/>
              <a:t> </a:t>
            </a:r>
            <a:r>
              <a:rPr lang="ar-SA" dirty="0" smtClean="0"/>
              <a:t>والكفالة وكل ما له علاقة برعاية وحماية الأسرة</a:t>
            </a:r>
            <a:endParaRPr lang="en-US" dirty="0"/>
          </a:p>
        </p:txBody>
      </p:sp>
    </p:spTree>
    <p:extLst>
      <p:ext uri="{BB962C8B-B14F-4D97-AF65-F5344CB8AC3E}">
        <p14:creationId xmlns:p14="http://schemas.microsoft.com/office/powerpoint/2010/main" val="204908685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a:t>تصنيف المحاكم الابتدائية</a:t>
            </a:r>
            <a:endParaRPr lang="en-US" dirty="0"/>
          </a:p>
        </p:txBody>
      </p:sp>
      <p:sp>
        <p:nvSpPr>
          <p:cNvPr id="3" name="Content Placeholder 2"/>
          <p:cNvSpPr>
            <a:spLocks noGrp="1"/>
          </p:cNvSpPr>
          <p:nvPr>
            <p:ph idx="1"/>
          </p:nvPr>
        </p:nvSpPr>
        <p:spPr/>
        <p:txBody>
          <a:bodyPr>
            <a:normAutofit fontScale="92500" lnSpcReduction="20000"/>
          </a:bodyPr>
          <a:lstStyle/>
          <a:p>
            <a:pPr algn="r" rtl="1"/>
            <a:r>
              <a:rPr lang="ar-MA" dirty="0"/>
              <a:t>يمكن تصنيف المحاكم الابتدائية حسب نوعية القضايا التي تختص بالنظر فيها إلى محاكم ابتدائية مدنية ومحاكم ابتدائية اجتماعية ومحاكم ابتدائية زجرية.</a:t>
            </a:r>
          </a:p>
          <a:p>
            <a:pPr algn="r" rtl="1"/>
            <a:r>
              <a:rPr lang="ar-MA" dirty="0"/>
              <a:t>تقسم المحاكم الابتدائية المدنية إلى أقسام قضاء القرب وغرف مدنية وغرف تجارية وغرف عقارية.</a:t>
            </a:r>
          </a:p>
          <a:p>
            <a:pPr algn="r" rtl="1"/>
            <a:r>
              <a:rPr lang="ar-MA" dirty="0"/>
              <a:t>تقسم المحاكم الابتدائية الاجتماعية إلى أقسام قضاء الأسرة وغرف حوادث الشغل والأمراض المهنية وغرف نزاعات الشغل.</a:t>
            </a:r>
          </a:p>
          <a:p>
            <a:pPr algn="r" rtl="1"/>
            <a:r>
              <a:rPr lang="ar-MA" dirty="0"/>
              <a:t>تقسم المحاكم الابتدائية الزجرية إلى أقسام قضاء القرب وغرف جنحية وغرف حوادث السير وغرف قضاء الأحداث.</a:t>
            </a:r>
          </a:p>
          <a:p>
            <a:pPr algn="r" rtl="1"/>
            <a:r>
              <a:rPr lang="ar-MA" dirty="0"/>
              <a:t>تحدث بالمحاكم الابتدائية، بما فيها المصنفة ، غرف تسمى غرف الاستينافات تختص بالنظر في بعض الاستينافات المرفوعة ضد الأحكام الصادرة عنها ابتدائيا. </a:t>
            </a:r>
          </a:p>
          <a:p>
            <a:pPr algn="r" rtl="1"/>
            <a:endParaRPr lang="en-US" dirty="0"/>
          </a:p>
        </p:txBody>
      </p:sp>
    </p:spTree>
    <p:extLst>
      <p:ext uri="{BB962C8B-B14F-4D97-AF65-F5344CB8AC3E}">
        <p14:creationId xmlns:p14="http://schemas.microsoft.com/office/powerpoint/2010/main" val="102434050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MA" dirty="0" smtClean="0"/>
              <a:t>إختصاص المحكمة الإبتدائية(ذات الولاية العامة)</a:t>
            </a:r>
            <a:endParaRPr lang="en-US" dirty="0"/>
          </a:p>
        </p:txBody>
      </p:sp>
      <p:sp>
        <p:nvSpPr>
          <p:cNvPr id="3" name="Content Placeholder 2"/>
          <p:cNvSpPr>
            <a:spLocks noGrp="1"/>
          </p:cNvSpPr>
          <p:nvPr>
            <p:ph idx="1"/>
          </p:nvPr>
        </p:nvSpPr>
        <p:spPr/>
        <p:txBody>
          <a:bodyPr/>
          <a:lstStyle/>
          <a:p>
            <a:pPr algn="r" rtl="1"/>
            <a:r>
              <a:rPr lang="ar-MA" dirty="0"/>
              <a:t>تختص المحكمة الابتدائية بما فيها المصنفة - عدا إذا نص قانون صراحة على إسناد الاختصاص إلى محكمة غيرها - ابتدائيا وانتهائيا أو ابتدائيا مع حفظ حق الاستيناف بالنظر في جميع الدعاوى طبقا للشروط المحددة بمقتضى قانون المسطرة المدنية أو قانون المسطرة الجنائية  أو نصوص خاصة عند الاقتضاء</a:t>
            </a:r>
            <a:r>
              <a:rPr lang="ar-MA" dirty="0" smtClean="0"/>
              <a:t>.</a:t>
            </a:r>
          </a:p>
          <a:p>
            <a:pPr algn="r" rtl="1"/>
            <a:r>
              <a:rPr lang="ar-MA" dirty="0"/>
              <a:t>تبت هذه المحاكم كدرجة استينافية طبقا للشروط المحددة بمقتضى قانون المسطرة المدنية أو قانون المسطرة الجنائية أو بمقتضى نصوص خاصة. وفي هذه الحالة، تبت وهي مركبة من ثلاثة قضاة بمن فيهم الرئيس وبمساعدة كاتب الضبط. </a:t>
            </a:r>
            <a:endParaRPr lang="en-US" dirty="0"/>
          </a:p>
        </p:txBody>
      </p:sp>
    </p:spTree>
    <p:extLst>
      <p:ext uri="{BB962C8B-B14F-4D97-AF65-F5344CB8AC3E}">
        <p14:creationId xmlns:p14="http://schemas.microsoft.com/office/powerpoint/2010/main" val="79118485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MA" dirty="0" smtClean="0"/>
              <a:t>نوع القضاء </a:t>
            </a:r>
            <a:endParaRPr lang="en-US" dirty="0"/>
          </a:p>
        </p:txBody>
      </p:sp>
      <p:sp>
        <p:nvSpPr>
          <p:cNvPr id="3" name="Content Placeholder 2"/>
          <p:cNvSpPr>
            <a:spLocks noGrp="1"/>
          </p:cNvSpPr>
          <p:nvPr>
            <p:ph idx="1"/>
          </p:nvPr>
        </p:nvSpPr>
        <p:spPr/>
        <p:txBody>
          <a:bodyPr>
            <a:normAutofit fontScale="92500" lnSpcReduction="10000"/>
          </a:bodyPr>
          <a:lstStyle/>
          <a:p>
            <a:pPr algn="r" rtl="1"/>
            <a:r>
              <a:rPr lang="ar-MA" dirty="0"/>
              <a:t>تعقد المحاكم الابتدائية، بما فيها المصنفة، جلساتها مع مراعاة المقتضيات المنصوص عليها في الفصل 5 بعده، وكذا الاختصاصات المخولة لرئيس المحكمة بمقتضى نصوص خاصة، بقاض منفرد وبمساعدة كاتب الضبط، ما عدا الدعاوى العقارية العينية والمختلطة وقضايا الأسرة والميراث، باستثناء النفقة، التي يبت فيها بحضور ثلاثة قضاة بمن فيهم الرئيس، وبمساعدة كاتب الضبط .</a:t>
            </a:r>
          </a:p>
          <a:p>
            <a:pPr algn="r" rtl="1"/>
            <a:r>
              <a:rPr lang="ar-MA" dirty="0"/>
              <a:t>إذا تبين للقاضي المنفرد أن أحد الطلبات الأصلية أو المقابلة أو المقاصة يرجع الاختصاص فيه إلى القضاء الجماعي، أو له ارتباط بدعوى جارية أمام القضاء الجماعي رفع يده عن القضية برمتها بأمر ولائي .</a:t>
            </a:r>
          </a:p>
          <a:p>
            <a:pPr algn="r" rtl="1"/>
            <a:r>
              <a:rPr lang="ar-MA" dirty="0"/>
              <a:t>يتولى رئيس المحكمة الابتدائية إحالة ملف القضية على القضاء الجماعي .</a:t>
            </a:r>
          </a:p>
          <a:p>
            <a:pPr algn="r" rtl="1"/>
            <a:r>
              <a:rPr lang="ar-MA" dirty="0"/>
              <a:t>يساعد المحكمة وهي تبت في قضايا نزاعات الشغل أربعة مستشارين تحدد طريقة تعيينهم بمقتضى مرسوم.</a:t>
            </a:r>
          </a:p>
          <a:p>
            <a:pPr algn="r" rtl="1"/>
            <a:endParaRPr lang="en-US" dirty="0"/>
          </a:p>
        </p:txBody>
      </p:sp>
    </p:spTree>
    <p:extLst>
      <p:ext uri="{BB962C8B-B14F-4D97-AF65-F5344CB8AC3E}">
        <p14:creationId xmlns:p14="http://schemas.microsoft.com/office/powerpoint/2010/main" val="151394901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MA" dirty="0" smtClean="0"/>
              <a:t>حضور النيابة العامة</a:t>
            </a:r>
            <a:endParaRPr lang="en-US" dirty="0"/>
          </a:p>
        </p:txBody>
      </p:sp>
      <p:sp>
        <p:nvSpPr>
          <p:cNvPr id="3" name="Content Placeholder 2"/>
          <p:cNvSpPr>
            <a:spLocks noGrp="1"/>
          </p:cNvSpPr>
          <p:nvPr>
            <p:ph idx="1"/>
          </p:nvPr>
        </p:nvSpPr>
        <p:spPr/>
        <p:txBody>
          <a:bodyPr/>
          <a:lstStyle/>
          <a:p>
            <a:pPr algn="r" rtl="1"/>
            <a:r>
              <a:rPr lang="ar-MA" dirty="0"/>
              <a:t>يجب حضور ممثل النيابة العامة في الجلسات الزجرية تحت طائلة بطلان المسطرة والحكم .</a:t>
            </a:r>
          </a:p>
          <a:p>
            <a:pPr algn="r" rtl="1"/>
            <a:r>
              <a:rPr lang="ar-MA" dirty="0"/>
              <a:t>يعتبر هذا الحضور اختياريا في جميع القضايا الأخرى، عدا في الأحوال المحددة بمقتضى قانون المسطرة المدنية ، وخاصة إذا كانت النيابة العامة طرفا رئيسيا وفي جميع الأحوال الأخرى المقررة بمقتضى نص خاص .</a:t>
            </a:r>
          </a:p>
          <a:p>
            <a:pPr algn="r" rtl="1"/>
            <a:endParaRPr lang="en-US" dirty="0"/>
          </a:p>
        </p:txBody>
      </p:sp>
    </p:spTree>
    <p:extLst>
      <p:ext uri="{BB962C8B-B14F-4D97-AF65-F5344CB8AC3E}">
        <p14:creationId xmlns:p14="http://schemas.microsoft.com/office/powerpoint/2010/main" val="239575613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47698" y="-1185575"/>
            <a:ext cx="10772775" cy="1658198"/>
          </a:xfrm>
        </p:spPr>
        <p:txBody>
          <a:bodyPr/>
          <a:lstStyle/>
          <a:p>
            <a:endParaRPr lang="en-US"/>
          </a:p>
        </p:txBody>
      </p:sp>
      <p:sp>
        <p:nvSpPr>
          <p:cNvPr id="3" name="Content Placeholder 2"/>
          <p:cNvSpPr>
            <a:spLocks noGrp="1"/>
          </p:cNvSpPr>
          <p:nvPr>
            <p:ph idx="1"/>
          </p:nvPr>
        </p:nvSpPr>
        <p:spPr>
          <a:xfrm>
            <a:off x="483868" y="757646"/>
            <a:ext cx="10753725" cy="5199017"/>
          </a:xfrm>
        </p:spPr>
        <p:txBody>
          <a:bodyPr/>
          <a:lstStyle/>
          <a:p>
            <a:pPr algn="justLow" rtl="1"/>
            <a:endParaRPr lang="ar-MA" sz="3200" dirty="0" smtClean="0"/>
          </a:p>
          <a:p>
            <a:pPr algn="justLow" rtl="1"/>
            <a:r>
              <a:rPr lang="ar-SA" sz="3200" dirty="0" smtClean="0"/>
              <a:t>لقد </a:t>
            </a:r>
            <a:r>
              <a:rPr lang="ar-SA" sz="3200" dirty="0"/>
              <a:t>عرف تطور التنظيم القضائي المغربي عدة مراحل يمكن تقسيمها الى ثلاث مراحل </a:t>
            </a:r>
            <a:r>
              <a:rPr lang="ar-SA" sz="3200" dirty="0" smtClean="0"/>
              <a:t>وهي</a:t>
            </a:r>
            <a:r>
              <a:rPr lang="ar-SA" sz="3200" dirty="0"/>
              <a:t>:</a:t>
            </a:r>
            <a:endParaRPr lang="en-US" sz="3200" dirty="0"/>
          </a:p>
          <a:p>
            <a:pPr algn="ctr" rtl="1"/>
            <a:r>
              <a:rPr lang="ar-SA" sz="3200" i="1" dirty="0">
                <a:solidFill>
                  <a:srgbClr val="FF0000"/>
                </a:solidFill>
              </a:rPr>
              <a:t>*مرحلة ما قبل عهد الحماية.</a:t>
            </a:r>
            <a:endParaRPr lang="en-US" sz="3200" i="1" dirty="0">
              <a:solidFill>
                <a:srgbClr val="FF0000"/>
              </a:solidFill>
            </a:endParaRPr>
          </a:p>
          <a:p>
            <a:pPr algn="ctr" rtl="1"/>
            <a:r>
              <a:rPr lang="ar-SA" sz="3200" i="1" dirty="0">
                <a:solidFill>
                  <a:srgbClr val="FF0000"/>
                </a:solidFill>
              </a:rPr>
              <a:t>*مرحلة الحماية .</a:t>
            </a:r>
            <a:endParaRPr lang="en-US" sz="3200" i="1" dirty="0">
              <a:solidFill>
                <a:srgbClr val="FF0000"/>
              </a:solidFill>
            </a:endParaRPr>
          </a:p>
          <a:p>
            <a:pPr algn="ctr" rtl="1"/>
            <a:r>
              <a:rPr lang="ar-SA" sz="3200" i="1" dirty="0">
                <a:solidFill>
                  <a:srgbClr val="FF0000"/>
                </a:solidFill>
              </a:rPr>
              <a:t>*مرحلة الاستقلال.</a:t>
            </a:r>
            <a:endParaRPr lang="en-US" sz="3200" i="1" dirty="0">
              <a:solidFill>
                <a:srgbClr val="FF0000"/>
              </a:solidFill>
            </a:endParaRPr>
          </a:p>
          <a:p>
            <a:pPr algn="r" rtl="1"/>
            <a:endParaRPr lang="en-US" dirty="0"/>
          </a:p>
        </p:txBody>
      </p:sp>
    </p:spTree>
    <p:extLst>
      <p:ext uri="{BB962C8B-B14F-4D97-AF65-F5344CB8AC3E}">
        <p14:creationId xmlns:p14="http://schemas.microsoft.com/office/powerpoint/2010/main" val="3780857289"/>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a:t>محاكم</a:t>
            </a:r>
            <a:r>
              <a:rPr lang="ar-SA" b="1" dirty="0"/>
              <a:t> </a:t>
            </a:r>
            <a:r>
              <a:rPr lang="ar-SA" dirty="0" smtClean="0"/>
              <a:t>ا</a:t>
            </a:r>
            <a:r>
              <a:rPr lang="ar-MA" dirty="0" smtClean="0"/>
              <a:t>لإ</a:t>
            </a:r>
            <a:r>
              <a:rPr lang="ar-SA" dirty="0" smtClean="0"/>
              <a:t>ست</a:t>
            </a:r>
            <a:r>
              <a:rPr lang="ar-MA" dirty="0" smtClean="0"/>
              <a:t>ئ</a:t>
            </a:r>
            <a:r>
              <a:rPr lang="ar-SA" dirty="0" smtClean="0"/>
              <a:t>ناف</a:t>
            </a:r>
            <a:endParaRPr lang="en-US" dirty="0"/>
          </a:p>
        </p:txBody>
      </p:sp>
      <p:sp>
        <p:nvSpPr>
          <p:cNvPr id="3" name="Content Placeholder 2"/>
          <p:cNvSpPr>
            <a:spLocks noGrp="1"/>
          </p:cNvSpPr>
          <p:nvPr>
            <p:ph idx="1"/>
          </p:nvPr>
        </p:nvSpPr>
        <p:spPr/>
        <p:txBody>
          <a:bodyPr>
            <a:normAutofit fontScale="92500" lnSpcReduction="20000"/>
          </a:bodyPr>
          <a:lstStyle/>
          <a:p>
            <a:pPr algn="r" rtl="1"/>
            <a:r>
              <a:rPr lang="ar-SA" dirty="0"/>
              <a:t>التأليف</a:t>
            </a:r>
            <a:r>
              <a:rPr lang="ar-SA" b="1" dirty="0"/>
              <a:t> </a:t>
            </a:r>
            <a:r>
              <a:rPr lang="ar-SA" dirty="0"/>
              <a:t>والتنظيم</a:t>
            </a:r>
            <a:r>
              <a:rPr lang="en-US" b="1" dirty="0"/>
              <a:t> </a:t>
            </a:r>
            <a:r>
              <a:rPr lang="ar-MA" b="1" dirty="0" smtClean="0"/>
              <a:t>:</a:t>
            </a:r>
          </a:p>
          <a:p>
            <a:pPr algn="r" rtl="1"/>
            <a:r>
              <a:rPr lang="ar-MA" b="1" dirty="0"/>
              <a:t>تشتمل محاكم الاستيناف تحت سلطة رؤسائها الأولين وتبعا لأهميتها على عدد من الغرف المختصة، من بينها غرفة للأحوال الشخصية والميراث  وغرفة للجنايات. غير أنه يمكن لكل غرفة أن تبحث وتحكم في كل القضايا المعروضة على هذه المحكمة أيا كان نوعها.</a:t>
            </a:r>
          </a:p>
          <a:p>
            <a:pPr algn="r" rtl="1"/>
            <a:r>
              <a:rPr lang="ar-MA" b="1" dirty="0"/>
              <a:t>تشتمل أيضا على نيابة عامة تتكون من وكيل عام للملك ونوابه العامين وعلى قاض أو عدة قضاة مكلفين بالتحقيق وقاض أو عدة قضاة للأحداث وكتابة الضبط وكتابة للنيابة العامة.</a:t>
            </a:r>
          </a:p>
          <a:p>
            <a:pPr algn="r" rtl="1"/>
            <a:r>
              <a:rPr lang="ar-MA" b="1" dirty="0"/>
              <a:t>تشتمل محاكم الاستيناف المحددة، والمعينة دوائر نفوذها بمرسوم، على أقسام للجرائم المالية </a:t>
            </a:r>
            <a:r>
              <a:rPr lang="ar-MA" b="1" dirty="0" smtClean="0"/>
              <a:t>.</a:t>
            </a:r>
          </a:p>
          <a:p>
            <a:pPr algn="r" rtl="1"/>
            <a:r>
              <a:rPr lang="ar-MA" b="1" dirty="0" smtClean="0"/>
              <a:t> </a:t>
            </a:r>
            <a:r>
              <a:rPr lang="ar-MA" b="1" dirty="0"/>
              <a:t>تشتمل هذه الأقسام على غرف للتحقيق وغرف للجنايات وغرف للجنايات الاستينافية ونيابة عامة وكتابة للنيابة العامة.</a:t>
            </a:r>
            <a:endParaRPr lang="ar-MA" b="1" dirty="0" smtClean="0"/>
          </a:p>
          <a:p>
            <a:pPr algn="r" rtl="1"/>
            <a:endParaRPr lang="ar-MA" b="1" dirty="0"/>
          </a:p>
          <a:p>
            <a:pPr algn="r" rtl="1"/>
            <a:endParaRPr lang="en-US" dirty="0"/>
          </a:p>
        </p:txBody>
      </p:sp>
    </p:spTree>
    <p:extLst>
      <p:ext uri="{BB962C8B-B14F-4D97-AF65-F5344CB8AC3E}">
        <p14:creationId xmlns:p14="http://schemas.microsoft.com/office/powerpoint/2010/main" val="413320158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MA" dirty="0"/>
              <a:t>نوع القضاء </a:t>
            </a:r>
            <a:endParaRPr lang="en-US" dirty="0"/>
          </a:p>
        </p:txBody>
      </p:sp>
      <p:sp>
        <p:nvSpPr>
          <p:cNvPr id="3" name="Content Placeholder 2"/>
          <p:cNvSpPr>
            <a:spLocks noGrp="1"/>
          </p:cNvSpPr>
          <p:nvPr>
            <p:ph idx="1"/>
          </p:nvPr>
        </p:nvSpPr>
        <p:spPr/>
        <p:txBody>
          <a:bodyPr>
            <a:normAutofit/>
          </a:bodyPr>
          <a:lstStyle/>
          <a:p>
            <a:pPr algn="ctr" rtl="1"/>
            <a:r>
              <a:rPr lang="ar-MA" sz="4800" dirty="0"/>
              <a:t>تعقد محاكم الاستيناف جلساتها في جميع القضايا وتصدر قراراتها من طرف قضاة ثلاثة وبمساعدة كاتب الضبط تحت طائلة البطلان ما لم ينص القانون على خلاف ذلك.</a:t>
            </a:r>
            <a:endParaRPr lang="en-US" sz="4800" dirty="0"/>
          </a:p>
        </p:txBody>
      </p:sp>
    </p:spTree>
    <p:extLst>
      <p:ext uri="{BB962C8B-B14F-4D97-AF65-F5344CB8AC3E}">
        <p14:creationId xmlns:p14="http://schemas.microsoft.com/office/powerpoint/2010/main" val="44926261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MA" dirty="0"/>
              <a:t>حضور النيابة العامة</a:t>
            </a:r>
            <a:endParaRPr lang="en-US" dirty="0"/>
          </a:p>
        </p:txBody>
      </p:sp>
      <p:sp>
        <p:nvSpPr>
          <p:cNvPr id="3" name="Content Placeholder 2"/>
          <p:cNvSpPr>
            <a:spLocks noGrp="1"/>
          </p:cNvSpPr>
          <p:nvPr>
            <p:ph idx="1"/>
          </p:nvPr>
        </p:nvSpPr>
        <p:spPr/>
        <p:txBody>
          <a:bodyPr>
            <a:normAutofit/>
          </a:bodyPr>
          <a:lstStyle/>
          <a:p>
            <a:pPr algn="ctr" rtl="1"/>
            <a:r>
              <a:rPr lang="ar-MA" sz="4000" dirty="0"/>
              <a:t>يعتبر حضور النيابة العامة في الجلسة الجنائية إلزاميا تحت طائلة البطلان. واختياريا في القضايا الأخرى عدا في الأحوال المنصوص عليها في قانون المسطرة المدنية وخاصة إذا كانت النيابة العامة طرفا رئيسيا وفي جميع الأحوال الأخرى المقررة بمقتضى نص خاص.</a:t>
            </a:r>
            <a:endParaRPr lang="en-US" sz="4000" dirty="0"/>
          </a:p>
        </p:txBody>
      </p:sp>
    </p:spTree>
    <p:extLst>
      <p:ext uri="{BB962C8B-B14F-4D97-AF65-F5344CB8AC3E}">
        <p14:creationId xmlns:p14="http://schemas.microsoft.com/office/powerpoint/2010/main" val="152031532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MA" dirty="0"/>
              <a:t>الإختصاص</a:t>
            </a:r>
            <a:endParaRPr lang="en-US" dirty="0"/>
          </a:p>
        </p:txBody>
      </p:sp>
      <p:sp>
        <p:nvSpPr>
          <p:cNvPr id="3" name="Content Placeholder 2"/>
          <p:cNvSpPr>
            <a:spLocks noGrp="1"/>
          </p:cNvSpPr>
          <p:nvPr>
            <p:ph idx="1"/>
          </p:nvPr>
        </p:nvSpPr>
        <p:spPr/>
        <p:txBody>
          <a:bodyPr>
            <a:noAutofit/>
          </a:bodyPr>
          <a:lstStyle/>
          <a:p>
            <a:pPr algn="ctr" rtl="1"/>
            <a:r>
              <a:rPr lang="ar-MA" sz="4400" dirty="0"/>
              <a:t>تختص محكمة الاستيناف بالنظر في الأحكام الصادرة ابتدائيا عن المحاكم الابتدائية وكذا في جميع القضايا الأخرى التي تختص بالنظر فيها بمقتضى قانون المسطرة المدنية أو قانون المسطرة الجنائية، أو نصوص خاصة عند الاقتضاء.</a:t>
            </a:r>
            <a:endParaRPr lang="en-US" sz="4400" dirty="0"/>
          </a:p>
        </p:txBody>
      </p:sp>
    </p:spTree>
    <p:extLst>
      <p:ext uri="{BB962C8B-B14F-4D97-AF65-F5344CB8AC3E}">
        <p14:creationId xmlns:p14="http://schemas.microsoft.com/office/powerpoint/2010/main" val="2408274031"/>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MA" dirty="0"/>
              <a:t>محكمة النقض</a:t>
            </a:r>
            <a:endParaRPr lang="en-US" dirty="0"/>
          </a:p>
        </p:txBody>
      </p:sp>
      <p:sp>
        <p:nvSpPr>
          <p:cNvPr id="3" name="Content Placeholder 2"/>
          <p:cNvSpPr>
            <a:spLocks noGrp="1"/>
          </p:cNvSpPr>
          <p:nvPr>
            <p:ph idx="1"/>
          </p:nvPr>
        </p:nvSpPr>
        <p:spPr/>
        <p:txBody>
          <a:bodyPr>
            <a:normAutofit fontScale="92500" lnSpcReduction="10000"/>
          </a:bodyPr>
          <a:lstStyle/>
          <a:p>
            <a:pPr algn="r" rtl="1"/>
            <a:r>
              <a:rPr lang="ar-MA" dirty="0"/>
              <a:t>التأليف والتنظيم </a:t>
            </a:r>
            <a:r>
              <a:rPr lang="ar-MA" dirty="0" smtClean="0"/>
              <a:t>:</a:t>
            </a:r>
          </a:p>
          <a:p>
            <a:pPr algn="r" rtl="1"/>
            <a:r>
              <a:rPr lang="ar-MA" dirty="0"/>
              <a:t>يرأس محكمة النقض رئيس أول. ويمثل النيابة العامة فيها الوكيل العام للملك يساعده المحامون  العامون.</a:t>
            </a:r>
          </a:p>
          <a:p>
            <a:pPr algn="r" rtl="1"/>
            <a:r>
              <a:rPr lang="ar-MA" dirty="0"/>
              <a:t>تشتمل محكمة النقض على رؤساء غرف ومستشارين وتشتمل أيضا على كتابة الضبط وعلى كتابة التنقسم إلى ست غرف: غرفة مدنية تسمى الغرفة الأولى وغرفة للأحوال الشخصية والميراث وغرفة تجارية  وغرفة إدارية وغرفة اجتماعية وغرفة جنائية.</a:t>
            </a:r>
          </a:p>
          <a:p>
            <a:pPr algn="r" rtl="1"/>
            <a:r>
              <a:rPr lang="ar-MA" dirty="0"/>
              <a:t>يرأس كل غرفة رئيس الغرفة، ويمكن تقسيمها إلى أقسام.</a:t>
            </a:r>
          </a:p>
          <a:p>
            <a:pPr algn="r" rtl="1"/>
            <a:r>
              <a:rPr lang="ar-MA" dirty="0"/>
              <a:t>يمكن لكل غرفة أن تبحث وتحكم في جميع القضايا المعروضة على المحكمة أيا كان نوعها.</a:t>
            </a:r>
          </a:p>
          <a:p>
            <a:pPr algn="r" rtl="1"/>
            <a:r>
              <a:rPr lang="ar-MA" dirty="0" smtClean="0"/>
              <a:t>نيابة </a:t>
            </a:r>
            <a:r>
              <a:rPr lang="ar-MA" dirty="0"/>
              <a:t>العامة</a:t>
            </a:r>
            <a:r>
              <a:rPr lang="ar-MA" dirty="0" smtClean="0"/>
              <a:t>.</a:t>
            </a:r>
          </a:p>
          <a:p>
            <a:pPr algn="r" rtl="1"/>
            <a:endParaRPr lang="ar-MA" dirty="0"/>
          </a:p>
        </p:txBody>
      </p:sp>
    </p:spTree>
    <p:extLst>
      <p:ext uri="{BB962C8B-B14F-4D97-AF65-F5344CB8AC3E}">
        <p14:creationId xmlns:p14="http://schemas.microsoft.com/office/powerpoint/2010/main" val="1886464061"/>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1"/>
            <a:r>
              <a:rPr lang="ar-MA" dirty="0" smtClean="0"/>
              <a:t>نوع القضاء و حضور النيابة العامة</a:t>
            </a:r>
            <a:endParaRPr lang="en-US" dirty="0"/>
          </a:p>
        </p:txBody>
      </p:sp>
      <p:sp>
        <p:nvSpPr>
          <p:cNvPr id="3" name="Content Placeholder 2"/>
          <p:cNvSpPr>
            <a:spLocks noGrp="1"/>
          </p:cNvSpPr>
          <p:nvPr>
            <p:ph idx="1"/>
          </p:nvPr>
        </p:nvSpPr>
        <p:spPr/>
        <p:txBody>
          <a:bodyPr/>
          <a:lstStyle/>
          <a:p>
            <a:pPr algn="r" rtl="1"/>
            <a:r>
              <a:rPr lang="ar-MA" sz="3600" dirty="0"/>
              <a:t>تعقد محكمة النقض جلساتها وتصدر قراراتها من طرف خمسة قضاة بمساعدة كاتب الضبط ما لم ينص القانون على خلاف ذلك.</a:t>
            </a:r>
          </a:p>
          <a:p>
            <a:pPr algn="r" rtl="1"/>
            <a:r>
              <a:rPr lang="ar-MA" sz="3600" dirty="0"/>
              <a:t>يعتبر حضور النيابة العامة إلزاميا في سائر الجلسات.</a:t>
            </a:r>
          </a:p>
        </p:txBody>
      </p:sp>
    </p:spTree>
    <p:extLst>
      <p:ext uri="{BB962C8B-B14F-4D97-AF65-F5344CB8AC3E}">
        <p14:creationId xmlns:p14="http://schemas.microsoft.com/office/powerpoint/2010/main" val="1542882313"/>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MA" dirty="0" smtClean="0"/>
              <a:t>الإختصاص</a:t>
            </a:r>
            <a:endParaRPr lang="en-US" dirty="0"/>
          </a:p>
        </p:txBody>
      </p:sp>
      <p:sp>
        <p:nvSpPr>
          <p:cNvPr id="3" name="Content Placeholder 2"/>
          <p:cNvSpPr>
            <a:spLocks noGrp="1"/>
          </p:cNvSpPr>
          <p:nvPr>
            <p:ph idx="1"/>
          </p:nvPr>
        </p:nvSpPr>
        <p:spPr/>
        <p:txBody>
          <a:bodyPr>
            <a:normAutofit/>
          </a:bodyPr>
          <a:lstStyle/>
          <a:p>
            <a:pPr algn="r" rtl="1"/>
            <a:r>
              <a:rPr lang="ar-MA" sz="3600" dirty="0"/>
              <a:t>تحدد اختصاصات محكمة النقض بمقتضى قانون المسطرة المدنية وقانون المسطرة الجنائية  وقانون العدل العسكري  ومقتضيات نصوص خاصة عند الاقتضاء.</a:t>
            </a:r>
            <a:endParaRPr lang="en-US" sz="3600" dirty="0"/>
          </a:p>
        </p:txBody>
      </p:sp>
    </p:spTree>
    <p:extLst>
      <p:ext uri="{BB962C8B-B14F-4D97-AF65-F5344CB8AC3E}">
        <p14:creationId xmlns:p14="http://schemas.microsoft.com/office/powerpoint/2010/main" val="70464192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ar-SA" b="1" i="1" u="sng" dirty="0" smtClean="0"/>
              <a:t>مرحلة </a:t>
            </a:r>
            <a:r>
              <a:rPr lang="ar-SA" b="1" i="1" u="sng" dirty="0"/>
              <a:t>ماقبل عهد </a:t>
            </a:r>
            <a:r>
              <a:rPr lang="ar-SA" b="1" i="1" u="sng" dirty="0" smtClean="0"/>
              <a:t>الحماية</a:t>
            </a:r>
            <a:r>
              <a:rPr lang="en-US" dirty="0"/>
              <a:t/>
            </a:r>
            <a:br>
              <a:rPr lang="en-US" dirty="0"/>
            </a:br>
            <a:endParaRPr lang="en-US" dirty="0"/>
          </a:p>
        </p:txBody>
      </p:sp>
      <p:sp>
        <p:nvSpPr>
          <p:cNvPr id="3" name="Content Placeholder 2"/>
          <p:cNvSpPr>
            <a:spLocks noGrp="1"/>
          </p:cNvSpPr>
          <p:nvPr>
            <p:ph idx="1"/>
          </p:nvPr>
        </p:nvSpPr>
        <p:spPr/>
        <p:txBody>
          <a:bodyPr/>
          <a:lstStyle/>
          <a:p>
            <a:pPr algn="r"/>
            <a:r>
              <a:rPr lang="ar-SA" dirty="0"/>
              <a:t>لقد تميزت هده الفترة من التنظيم القضائي المغربي بتعايش أنواع متعددة من القضاء يمكن تقسيمها الى أربعة أنواع  </a:t>
            </a:r>
            <a:r>
              <a:rPr lang="ar-SA" dirty="0" smtClean="0"/>
              <a:t>وهي:</a:t>
            </a:r>
            <a:endParaRPr lang="ar-MA" dirty="0" smtClean="0"/>
          </a:p>
          <a:p>
            <a:pPr algn="ctr"/>
            <a:r>
              <a:rPr lang="ar-SA" b="1" i="1" dirty="0" smtClean="0"/>
              <a:t>*محكم</a:t>
            </a:r>
            <a:r>
              <a:rPr lang="ar-MA" b="1" i="1" dirty="0" smtClean="0"/>
              <a:t>ة القاضي</a:t>
            </a:r>
            <a:r>
              <a:rPr lang="ar-SA" b="1" i="1" dirty="0" smtClean="0"/>
              <a:t> الشرعي</a:t>
            </a:r>
            <a:endParaRPr lang="ar-MA" b="1" i="1" dirty="0" smtClean="0"/>
          </a:p>
          <a:p>
            <a:pPr algn="ctr"/>
            <a:r>
              <a:rPr lang="ar-SA" b="1" i="1" dirty="0"/>
              <a:t>* </a:t>
            </a:r>
            <a:r>
              <a:rPr lang="ar-SA" b="1" i="1" dirty="0" smtClean="0"/>
              <a:t>محكمة </a:t>
            </a:r>
            <a:r>
              <a:rPr lang="ar-SA" b="1" i="1" dirty="0"/>
              <a:t>العامل او الباشا او </a:t>
            </a:r>
            <a:r>
              <a:rPr lang="ar-SA" b="1" i="1" dirty="0" smtClean="0"/>
              <a:t>القايد</a:t>
            </a:r>
            <a:r>
              <a:rPr lang="ar-MA" b="1" i="1" dirty="0" smtClean="0"/>
              <a:t> </a:t>
            </a:r>
          </a:p>
          <a:p>
            <a:pPr algn="ctr"/>
            <a:r>
              <a:rPr lang="ar-SA" b="1" i="1" dirty="0"/>
              <a:t>*المحاكم </a:t>
            </a:r>
            <a:r>
              <a:rPr lang="ar-SA" b="1" i="1" dirty="0" smtClean="0"/>
              <a:t>العبرية</a:t>
            </a:r>
            <a:endParaRPr lang="ar-MA" b="1" i="1" dirty="0" smtClean="0"/>
          </a:p>
          <a:p>
            <a:pPr algn="ctr"/>
            <a:r>
              <a:rPr lang="ar-SA" b="1" i="1" dirty="0"/>
              <a:t>* المحاكم القنصلية </a:t>
            </a:r>
            <a:endParaRPr lang="en-US" b="1" i="1" dirty="0"/>
          </a:p>
        </p:txBody>
      </p:sp>
    </p:spTree>
    <p:extLst>
      <p:ext uri="{BB962C8B-B14F-4D97-AF65-F5344CB8AC3E}">
        <p14:creationId xmlns:p14="http://schemas.microsoft.com/office/powerpoint/2010/main" val="337070748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ar-SA" b="1" i="1" u="sng" dirty="0" smtClean="0"/>
              <a:t>مرحلة </a:t>
            </a:r>
            <a:r>
              <a:rPr lang="ar-SA" b="1" i="1" u="sng" dirty="0"/>
              <a:t>الحماية </a:t>
            </a:r>
            <a:endParaRPr lang="en-US" dirty="0"/>
          </a:p>
        </p:txBody>
      </p:sp>
      <p:sp>
        <p:nvSpPr>
          <p:cNvPr id="3" name="Content Placeholder 2"/>
          <p:cNvSpPr>
            <a:spLocks noGrp="1"/>
          </p:cNvSpPr>
          <p:nvPr>
            <p:ph idx="1"/>
          </p:nvPr>
        </p:nvSpPr>
        <p:spPr/>
        <p:txBody>
          <a:bodyPr/>
          <a:lstStyle/>
          <a:p>
            <a:pPr algn="ctr"/>
            <a:endParaRPr lang="ar-MA" dirty="0" smtClean="0"/>
          </a:p>
          <a:p>
            <a:pPr algn="ctr"/>
            <a:endParaRPr lang="ar-MA" dirty="0"/>
          </a:p>
          <a:p>
            <a:pPr algn="ctr"/>
            <a:r>
              <a:rPr lang="ar-SA" sz="2800" b="1" dirty="0" smtClean="0"/>
              <a:t>عرفت </a:t>
            </a:r>
            <a:r>
              <a:rPr lang="ar-SA" sz="2800" b="1" dirty="0"/>
              <a:t>هذه المرحلة تقسيم المغرب الى ثلاث مناطق نفوذ : </a:t>
            </a:r>
            <a:endParaRPr lang="ar-MA" sz="2800" b="1" dirty="0" smtClean="0"/>
          </a:p>
          <a:p>
            <a:pPr algn="ctr"/>
            <a:r>
              <a:rPr lang="ar-SA" sz="2400" b="1" u="sng" dirty="0" smtClean="0"/>
              <a:t>منطقة </a:t>
            </a:r>
            <a:r>
              <a:rPr lang="ar-SA" sz="2400" b="1" u="sng" dirty="0"/>
              <a:t>نفو</a:t>
            </a:r>
            <a:r>
              <a:rPr lang="ar-SA" sz="2400" b="1" dirty="0"/>
              <a:t>ذ</a:t>
            </a:r>
            <a:r>
              <a:rPr lang="ar-SA" sz="2400" b="1" u="sng" dirty="0"/>
              <a:t> فرنسي في </a:t>
            </a:r>
            <a:r>
              <a:rPr lang="ar-SA" sz="2400" b="1" u="sng" dirty="0" smtClean="0"/>
              <a:t>الجنوب</a:t>
            </a:r>
            <a:endParaRPr lang="ar-MA" sz="2400" b="1" u="sng" dirty="0" smtClean="0"/>
          </a:p>
          <a:p>
            <a:pPr algn="ctr"/>
            <a:r>
              <a:rPr lang="ar-SA" u="sng" dirty="0" smtClean="0"/>
              <a:t> </a:t>
            </a:r>
            <a:r>
              <a:rPr lang="ar-SA" sz="2400" b="1" u="sng" dirty="0"/>
              <a:t>ونفو</a:t>
            </a:r>
            <a:r>
              <a:rPr lang="ar-SA" sz="2400" b="1" dirty="0"/>
              <a:t>ذ</a:t>
            </a:r>
            <a:r>
              <a:rPr lang="ar-SA" sz="2400" b="1" u="sng" dirty="0"/>
              <a:t> اسباني </a:t>
            </a:r>
            <a:r>
              <a:rPr lang="ar-SA" sz="2400" b="1" u="sng" dirty="0" smtClean="0"/>
              <a:t>في </a:t>
            </a:r>
            <a:r>
              <a:rPr lang="ar-SA" sz="2400" b="1" u="sng" dirty="0"/>
              <a:t>الشمال </a:t>
            </a:r>
            <a:r>
              <a:rPr lang="ar-SA" sz="2400" b="1" dirty="0"/>
              <a:t> وهوما  اصطلح عليه بالمنطقة الخليفية </a:t>
            </a:r>
            <a:r>
              <a:rPr lang="ar-SA" sz="2400" b="1" dirty="0" smtClean="0"/>
              <a:t>.</a:t>
            </a:r>
            <a:endParaRPr lang="ar-MA" sz="2400" b="1" dirty="0" smtClean="0"/>
          </a:p>
          <a:p>
            <a:pPr algn="ctr"/>
            <a:r>
              <a:rPr lang="ar-SA" sz="2400" b="1" dirty="0" smtClean="0"/>
              <a:t> </a:t>
            </a:r>
            <a:r>
              <a:rPr lang="ar-SA" sz="2400" b="1" u="sng" dirty="0"/>
              <a:t>ونفو</a:t>
            </a:r>
            <a:r>
              <a:rPr lang="ar-SA" sz="2400" b="1" dirty="0"/>
              <a:t>ذ</a:t>
            </a:r>
            <a:r>
              <a:rPr lang="ar-SA" sz="2400" b="1" u="sng" dirty="0"/>
              <a:t> دولي </a:t>
            </a:r>
            <a:r>
              <a:rPr lang="ar-SA" sz="2400" b="1" dirty="0"/>
              <a:t>ف</a:t>
            </a:r>
            <a:r>
              <a:rPr lang="ar-SA" sz="2400" b="1" u="sng" dirty="0"/>
              <a:t>ي مدينة </a:t>
            </a:r>
            <a:r>
              <a:rPr lang="ar-SA" sz="2400" b="1" u="sng" dirty="0" smtClean="0"/>
              <a:t>طنجة</a:t>
            </a:r>
            <a:endParaRPr lang="en-US" sz="2400" b="1" dirty="0"/>
          </a:p>
        </p:txBody>
      </p:sp>
    </p:spTree>
    <p:extLst>
      <p:ext uri="{BB962C8B-B14F-4D97-AF65-F5344CB8AC3E}">
        <p14:creationId xmlns:p14="http://schemas.microsoft.com/office/powerpoint/2010/main" val="46721524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ar-SA" dirty="0"/>
              <a:t>منطقة الحماية </a:t>
            </a:r>
            <a:r>
              <a:rPr lang="ar-SA" dirty="0" smtClean="0"/>
              <a:t>الفرنسية</a:t>
            </a:r>
            <a:r>
              <a:rPr lang="en-US" dirty="0"/>
              <a:t/>
            </a:r>
            <a:br>
              <a:rPr lang="en-US" dirty="0"/>
            </a:br>
            <a:endParaRPr lang="en-US" dirty="0"/>
          </a:p>
        </p:txBody>
      </p:sp>
      <p:sp>
        <p:nvSpPr>
          <p:cNvPr id="3" name="Content Placeholder 2"/>
          <p:cNvSpPr>
            <a:spLocks noGrp="1"/>
          </p:cNvSpPr>
          <p:nvPr>
            <p:ph idx="1"/>
          </p:nvPr>
        </p:nvSpPr>
        <p:spPr/>
        <p:txBody>
          <a:bodyPr>
            <a:normAutofit lnSpcReduction="10000"/>
          </a:bodyPr>
          <a:lstStyle/>
          <a:p>
            <a:pPr algn="ctr"/>
            <a:r>
              <a:rPr lang="ar-SA" sz="3600" b="1" i="1" dirty="0" smtClean="0"/>
              <a:t> </a:t>
            </a:r>
            <a:endParaRPr lang="ar-MA" sz="3600" b="1" i="1" dirty="0" smtClean="0"/>
          </a:p>
          <a:p>
            <a:pPr algn="ctr"/>
            <a:r>
              <a:rPr lang="ar-SA" sz="3600" b="1" i="1" dirty="0" smtClean="0"/>
              <a:t>المحاكم الشرعية</a:t>
            </a:r>
            <a:endParaRPr lang="ar-MA" sz="3600" b="1" i="1" dirty="0" smtClean="0"/>
          </a:p>
          <a:p>
            <a:pPr algn="ctr"/>
            <a:r>
              <a:rPr lang="ar-SA" sz="3600" b="1" i="1" dirty="0" smtClean="0"/>
              <a:t>المحاكم </a:t>
            </a:r>
            <a:r>
              <a:rPr lang="ar-SA" sz="3600" b="1" i="1" dirty="0"/>
              <a:t>العبرية </a:t>
            </a:r>
            <a:endParaRPr lang="ar-MA" sz="3600" b="1" i="1" dirty="0" smtClean="0"/>
          </a:p>
          <a:p>
            <a:pPr marL="0" indent="0" algn="ctr">
              <a:buNone/>
            </a:pPr>
            <a:r>
              <a:rPr lang="ar-SA" sz="3600" b="1" i="1" dirty="0" smtClean="0"/>
              <a:t>المحاكم العرفية</a:t>
            </a:r>
            <a:r>
              <a:rPr lang="ar-SA" sz="3600" b="1" i="1" dirty="0"/>
              <a:t> </a:t>
            </a:r>
            <a:endParaRPr lang="ar-MA" sz="3600" b="1" i="1" dirty="0"/>
          </a:p>
          <a:p>
            <a:pPr marL="0" indent="0" algn="ctr">
              <a:buNone/>
            </a:pPr>
            <a:r>
              <a:rPr lang="ar-SA" sz="3600" b="1" i="1" dirty="0" smtClean="0"/>
              <a:t>المحاكم </a:t>
            </a:r>
            <a:r>
              <a:rPr lang="ar-SA" sz="3600" b="1" i="1" dirty="0"/>
              <a:t>المخزنية</a:t>
            </a:r>
            <a:r>
              <a:rPr lang="ar-SA" b="1" i="1" dirty="0"/>
              <a:t> </a:t>
            </a:r>
            <a:endParaRPr lang="en-US" dirty="0"/>
          </a:p>
        </p:txBody>
      </p:sp>
    </p:spTree>
    <p:extLst>
      <p:ext uri="{BB962C8B-B14F-4D97-AF65-F5344CB8AC3E}">
        <p14:creationId xmlns:p14="http://schemas.microsoft.com/office/powerpoint/2010/main" val="331501634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ar-SA" dirty="0"/>
              <a:t>التنظيم القضائي بالمنطقة الشمالية أو الخليفية</a:t>
            </a:r>
            <a:endParaRPr lang="en-US" dirty="0"/>
          </a:p>
        </p:txBody>
      </p:sp>
      <p:sp>
        <p:nvSpPr>
          <p:cNvPr id="3" name="Content Placeholder 2"/>
          <p:cNvSpPr>
            <a:spLocks noGrp="1"/>
          </p:cNvSpPr>
          <p:nvPr>
            <p:ph idx="1"/>
          </p:nvPr>
        </p:nvSpPr>
        <p:spPr/>
        <p:txBody>
          <a:bodyPr>
            <a:normAutofit fontScale="92500"/>
          </a:bodyPr>
          <a:lstStyle/>
          <a:p>
            <a:pPr algn="ctr"/>
            <a:endParaRPr lang="ar-MA" dirty="0" smtClean="0"/>
          </a:p>
          <a:p>
            <a:pPr algn="ctr"/>
            <a:r>
              <a:rPr lang="ar-SA" sz="4400" dirty="0" smtClean="0"/>
              <a:t>عرفت </a:t>
            </a:r>
            <a:r>
              <a:rPr lang="ar-SA" sz="4400" dirty="0"/>
              <a:t>هذه المنطقة أربعة جهات  قضائية وهي : المحاكم الشرعية ،المحاكم المخزنية ، المحاكم العبرية ، ثم المحاكم الاسبانية الخليفية والتي كانت تتألف من محاكم الصلح ،محاكم ابتدائية، ومحكمة الإستئناف بتطوان.</a:t>
            </a:r>
            <a:endParaRPr lang="en-US" sz="4400" dirty="0"/>
          </a:p>
        </p:txBody>
      </p:sp>
    </p:spTree>
    <p:extLst>
      <p:ext uri="{BB962C8B-B14F-4D97-AF65-F5344CB8AC3E}">
        <p14:creationId xmlns:p14="http://schemas.microsoft.com/office/powerpoint/2010/main" val="104806014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6656" y="342779"/>
            <a:ext cx="10772775" cy="1658198"/>
          </a:xfrm>
        </p:spPr>
        <p:txBody>
          <a:bodyPr/>
          <a:lstStyle/>
          <a:p>
            <a:pPr algn="ctr"/>
            <a:r>
              <a:rPr lang="ar-SA" dirty="0"/>
              <a:t>التنظيم القضائي بمنطقة طنجة </a:t>
            </a:r>
            <a:r>
              <a:rPr lang="ar-SA" dirty="0" smtClean="0"/>
              <a:t>الدولية</a:t>
            </a:r>
            <a:r>
              <a:rPr lang="en-US" dirty="0"/>
              <a:t/>
            </a:r>
            <a:br>
              <a:rPr lang="en-US" dirty="0"/>
            </a:br>
            <a:endParaRPr lang="en-US" dirty="0"/>
          </a:p>
        </p:txBody>
      </p:sp>
      <p:sp>
        <p:nvSpPr>
          <p:cNvPr id="3" name="Content Placeholder 2"/>
          <p:cNvSpPr>
            <a:spLocks noGrp="1"/>
          </p:cNvSpPr>
          <p:nvPr>
            <p:ph idx="1"/>
          </p:nvPr>
        </p:nvSpPr>
        <p:spPr>
          <a:xfrm>
            <a:off x="1291289" y="2000977"/>
            <a:ext cx="8596668" cy="3880773"/>
          </a:xfrm>
        </p:spPr>
        <p:txBody>
          <a:bodyPr>
            <a:normAutofit/>
          </a:bodyPr>
          <a:lstStyle/>
          <a:p>
            <a:pPr algn="ctr"/>
            <a:endParaRPr lang="ar-MA" dirty="0" smtClean="0"/>
          </a:p>
          <a:p>
            <a:pPr algn="ctr"/>
            <a:r>
              <a:rPr lang="ar-SA" sz="2400" b="1" dirty="0" smtClean="0"/>
              <a:t>نصت </a:t>
            </a:r>
            <a:r>
              <a:rPr lang="ar-SA" sz="2400" b="1" dirty="0"/>
              <a:t>الإتفاقية الثلاثية </a:t>
            </a:r>
            <a:r>
              <a:rPr lang="ar-SA" sz="2400" b="1" dirty="0" smtClean="0"/>
              <a:t>/</a:t>
            </a:r>
            <a:r>
              <a:rPr lang="ar-SA" sz="2400" b="1" dirty="0"/>
              <a:t>فرنسا،إسبانيا،بريطانيا/ على  إحداث محكمة دولية مختلطة يعهد إليها بتنظيم شؤون العدل بطنجة بالنسبة للأجانب والمحميين المغاربة ،وكما أن أحكام هذه المحكمة لم تكن قابلة للنقض . </a:t>
            </a:r>
            <a:endParaRPr lang="en-US" sz="2400" b="1" dirty="0"/>
          </a:p>
          <a:p>
            <a:pPr algn="ctr"/>
            <a:r>
              <a:rPr lang="ar-SA" sz="2400" b="1" dirty="0"/>
              <a:t>والتي كانت تتشكل من محكمة الصلح ومحكمة ابتدائية ثم غرفة استئنافية بهذه الأخيرة  تتولى مراقبة الأحكام والتي حل محلها  سنة 1953 قضاء </a:t>
            </a:r>
            <a:r>
              <a:rPr lang="ar-SA" sz="2400" b="1" dirty="0" smtClean="0"/>
              <a:t>دولي   </a:t>
            </a:r>
            <a:r>
              <a:rPr lang="ar-SA" sz="2400" b="1" dirty="0"/>
              <a:t>بالمحكمة الدولية بطنجة التي كانت تتكون من محكمة الصلح ومحكمة ابتدائية ومحكمة استئناف ومحكمة </a:t>
            </a:r>
            <a:r>
              <a:rPr lang="ar-SA" sz="2400" b="1" dirty="0" smtClean="0"/>
              <a:t>جنائية</a:t>
            </a:r>
            <a:endParaRPr lang="en-US" sz="2400" b="1" dirty="0"/>
          </a:p>
        </p:txBody>
      </p:sp>
    </p:spTree>
    <p:extLst>
      <p:ext uri="{BB962C8B-B14F-4D97-AF65-F5344CB8AC3E}">
        <p14:creationId xmlns:p14="http://schemas.microsoft.com/office/powerpoint/2010/main" val="88613007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ar-MA" b="1" u="sng" dirty="0" smtClean="0"/>
              <a:t>ال</a:t>
            </a:r>
            <a:r>
              <a:rPr lang="ar-SA" b="1" u="sng" dirty="0" smtClean="0"/>
              <a:t>تنظيم القضائي </a:t>
            </a:r>
            <a:r>
              <a:rPr lang="ar-SA" b="1" u="sng" dirty="0"/>
              <a:t>خلال مرحلة </a:t>
            </a:r>
            <a:r>
              <a:rPr lang="ar-SA" b="1" u="sng" dirty="0" smtClean="0"/>
              <a:t>الإستقلال</a:t>
            </a:r>
            <a:endParaRPr lang="en-US" dirty="0"/>
          </a:p>
        </p:txBody>
      </p:sp>
      <p:sp>
        <p:nvSpPr>
          <p:cNvPr id="3" name="Content Placeholder 2"/>
          <p:cNvSpPr>
            <a:spLocks noGrp="1"/>
          </p:cNvSpPr>
          <p:nvPr>
            <p:ph idx="1"/>
          </p:nvPr>
        </p:nvSpPr>
        <p:spPr/>
        <p:txBody>
          <a:bodyPr>
            <a:normAutofit fontScale="92500" lnSpcReduction="20000"/>
          </a:bodyPr>
          <a:lstStyle/>
          <a:p>
            <a:pPr algn="ctr"/>
            <a:r>
              <a:rPr lang="ar-SA" sz="2400" b="1" dirty="0"/>
              <a:t>عملت وزارة العدل في أول حكومة في عهد الاستقلال على </a:t>
            </a:r>
            <a:r>
              <a:rPr lang="ar-SA" sz="2400" b="1" dirty="0" smtClean="0"/>
              <a:t>تحقيق</a:t>
            </a:r>
            <a:r>
              <a:rPr lang="ar-MA" sz="2400" b="1" dirty="0" smtClean="0"/>
              <a:t> </a:t>
            </a:r>
            <a:r>
              <a:rPr lang="ar-SA" sz="2400" b="1" dirty="0" smtClean="0"/>
              <a:t>الأهداف </a:t>
            </a:r>
            <a:r>
              <a:rPr lang="ar-SA" sz="2400" b="1" dirty="0"/>
              <a:t>الأساسية التالية:</a:t>
            </a:r>
            <a:endParaRPr lang="en-US" sz="2400" b="1" dirty="0"/>
          </a:p>
          <a:p>
            <a:pPr algn="ctr"/>
            <a:r>
              <a:rPr lang="ar-SA" sz="2400" b="1" dirty="0"/>
              <a:t>-توفير قضاء عادل للمواطنين</a:t>
            </a:r>
            <a:r>
              <a:rPr lang="ar-SA" sz="2400" b="1" dirty="0" smtClean="0"/>
              <a:t>.</a:t>
            </a:r>
            <a:endParaRPr lang="en-US" sz="2400" b="1" dirty="0" smtClean="0"/>
          </a:p>
          <a:p>
            <a:pPr marL="0" indent="0" algn="ctr">
              <a:buNone/>
            </a:pPr>
            <a:r>
              <a:rPr lang="ar-SA" sz="2400" b="1" dirty="0" smtClean="0"/>
              <a:t>-استقلالية السلطة القضائية عن السلطتين التنفيذية والتشريعية.</a:t>
            </a:r>
            <a:endParaRPr lang="en-US" sz="2400" b="1" dirty="0" smtClean="0"/>
          </a:p>
          <a:p>
            <a:pPr algn="ctr"/>
            <a:r>
              <a:rPr lang="ar-SA" sz="2400" b="1" dirty="0" smtClean="0"/>
              <a:t>-</a:t>
            </a:r>
            <a:r>
              <a:rPr lang="ar-SA" sz="2400" b="1" dirty="0"/>
              <a:t>جعل هذا القضاء مستمدا من نصوص تشريعية مدونة .</a:t>
            </a:r>
            <a:endParaRPr lang="en-US" sz="2400" b="1" dirty="0"/>
          </a:p>
          <a:p>
            <a:pPr algn="ctr"/>
            <a:r>
              <a:rPr lang="ar-SA" sz="2400" b="1" dirty="0"/>
              <a:t>-تقريب القضاء من المتقاضين.</a:t>
            </a:r>
            <a:endParaRPr lang="en-US" sz="2400" b="1" dirty="0"/>
          </a:p>
          <a:p>
            <a:pPr algn="ctr" rtl="1"/>
            <a:r>
              <a:rPr lang="ar-SA" sz="2400" b="1" dirty="0" smtClean="0"/>
              <a:t>-توحيد القضاء.</a:t>
            </a:r>
            <a:r>
              <a:rPr lang="ar-SA" sz="2400" b="1" dirty="0"/>
              <a:t> </a:t>
            </a:r>
            <a:endParaRPr lang="ar-MA" sz="2400" b="1" dirty="0" smtClean="0"/>
          </a:p>
          <a:p>
            <a:pPr algn="ctr" rtl="1"/>
            <a:r>
              <a:rPr lang="ar-SA" sz="2400" b="1" dirty="0" smtClean="0"/>
              <a:t>-</a:t>
            </a:r>
            <a:r>
              <a:rPr lang="ar-SA" sz="2400" b="1" dirty="0"/>
              <a:t>مغربة القضاء قصدة تحرير السيادة المغربية .</a:t>
            </a:r>
            <a:endParaRPr lang="en-US" sz="2400" b="1" dirty="0"/>
          </a:p>
          <a:p>
            <a:pPr algn="ctr"/>
            <a:r>
              <a:rPr lang="ar-SA" sz="2400" b="1" dirty="0"/>
              <a:t>-تعريب لغة القضاء.</a:t>
            </a:r>
            <a:endParaRPr lang="en-US" b="1" dirty="0"/>
          </a:p>
        </p:txBody>
      </p:sp>
    </p:spTree>
    <p:extLst>
      <p:ext uri="{BB962C8B-B14F-4D97-AF65-F5344CB8AC3E}">
        <p14:creationId xmlns:p14="http://schemas.microsoft.com/office/powerpoint/2010/main" val="559363666"/>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Organic">
  <a:themeElements>
    <a:clrScheme name="Organic">
      <a:dk1>
        <a:sysClr val="windowText" lastClr="000000"/>
      </a:dk1>
      <a:lt1>
        <a:sysClr val="window" lastClr="FFFFFF"/>
      </a:lt1>
      <a:dk2>
        <a:srgbClr val="212121"/>
      </a:dk2>
      <a:lt2>
        <a:srgbClr val="DADADA"/>
      </a:lt2>
      <a:accent1>
        <a:srgbClr val="83992A"/>
      </a:accent1>
      <a:accent2>
        <a:srgbClr val="3C9770"/>
      </a:accent2>
      <a:accent3>
        <a:srgbClr val="44709D"/>
      </a:accent3>
      <a:accent4>
        <a:srgbClr val="A23C33"/>
      </a:accent4>
      <a:accent5>
        <a:srgbClr val="D97828"/>
      </a:accent5>
      <a:accent6>
        <a:srgbClr val="DEB340"/>
      </a:accent6>
      <a:hlink>
        <a:srgbClr val="A8BF4D"/>
      </a:hlink>
      <a:folHlink>
        <a:srgbClr val="B4CA80"/>
      </a:folHlink>
    </a:clrScheme>
    <a:fontScheme name="Organic">
      <a:majorFont>
        <a:latin typeface="Garamond" panose="02020404030301010803"/>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aramond" panose="02020404030301010803"/>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rganic">
      <a:fillStyleLst>
        <a:solidFill>
          <a:schemeClr val="phClr"/>
        </a:solidFill>
        <a:gradFill rotWithShape="1">
          <a:gsLst>
            <a:gs pos="0">
              <a:schemeClr val="phClr">
                <a:tint val="60000"/>
                <a:lumMod val="110000"/>
              </a:schemeClr>
            </a:gs>
            <a:gs pos="100000">
              <a:schemeClr val="phClr">
                <a:tint val="82000"/>
              </a:schemeClr>
            </a:gs>
          </a:gsLst>
          <a:lin ang="5400000" scaled="0"/>
        </a:gradFill>
        <a:blipFill>
          <a:blip xmlns:r="http://schemas.openxmlformats.org/officeDocument/2006/relationships" r:embed="rId1">
            <a:duotone>
              <a:schemeClr val="phClr">
                <a:shade val="74000"/>
                <a:satMod val="130000"/>
                <a:lumMod val="90000"/>
              </a:schemeClr>
              <a:schemeClr val="phClr">
                <a:tint val="94000"/>
                <a:satMod val="120000"/>
                <a:lumMod val="104000"/>
              </a:schemeClr>
            </a:duotone>
          </a:blip>
          <a:tile tx="0" ty="0" sx="100000" sy="100000" flip="none" algn="tl"/>
        </a:blipFill>
      </a:fillStyleLst>
      <a:lnStyleLst>
        <a:ln w="9525"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38100" dist="25400" dir="5400000" rotWithShape="0">
              <a:srgbClr val="000000">
                <a:alpha val="60000"/>
              </a:srgbClr>
            </a:outerShdw>
          </a:effectLst>
        </a:effectStyle>
      </a:effectStyleLst>
      <a:bgFillStyleLst>
        <a:solidFill>
          <a:schemeClr val="phClr"/>
        </a:solidFill>
        <a:gradFill rotWithShape="1">
          <a:gsLst>
            <a:gs pos="0">
              <a:schemeClr val="phClr">
                <a:tint val="90000"/>
                <a:lumMod val="110000"/>
              </a:schemeClr>
            </a:gs>
            <a:gs pos="100000">
              <a:schemeClr val="phClr">
                <a:shade val="88000"/>
                <a:lumMod val="98000"/>
              </a:schemeClr>
            </a:gs>
          </a:gsLst>
          <a:lin ang="5400000" scaled="0"/>
        </a:gradFill>
        <a:blipFill>
          <a:blip xmlns:r="http://schemas.openxmlformats.org/officeDocument/2006/relationships" r:embed="rId2"/>
          <a:stretch/>
        </a:blipFill>
      </a:bgFillStyleLst>
    </a:fmtScheme>
  </a:themeElements>
  <a:objectDefaults/>
  <a:extraClrSchemeLst/>
  <a:extLst>
    <a:ext uri="{05A4C25C-085E-4340-85A3-A5531E510DB2}">
      <thm15:themeFamily xmlns:thm15="http://schemas.microsoft.com/office/thememl/2012/main" name="Organic" id="{28CDC826-8792-45C0-861B-85EB3ADEDA33}" vid="{7DAC20F1-423D-49E2-BD0B-50532748BAD0}"/>
    </a:ext>
  </a:extLst>
</a:theme>
</file>

<file path=docProps/app.xml><?xml version="1.0" encoding="utf-8"?>
<Properties xmlns="http://schemas.openxmlformats.org/officeDocument/2006/extended-properties" xmlns:vt="http://schemas.openxmlformats.org/officeDocument/2006/docPropsVTypes">
  <Template>Organic</Template>
  <TotalTime>23974</TotalTime>
  <Words>2109</Words>
  <Application>Microsoft Office PowerPoint</Application>
  <PresentationFormat>Widescreen</PresentationFormat>
  <Paragraphs>168</Paragraphs>
  <Slides>36</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36</vt:i4>
      </vt:variant>
    </vt:vector>
  </HeadingPairs>
  <TitlesOfParts>
    <vt:vector size="43" baseType="lpstr">
      <vt:lpstr>Arial</vt:lpstr>
      <vt:lpstr>Calibri</vt:lpstr>
      <vt:lpstr>Calibri Light</vt:lpstr>
      <vt:lpstr>Garamond</vt:lpstr>
      <vt:lpstr>Tahoma</vt:lpstr>
      <vt:lpstr>Times New Roman</vt:lpstr>
      <vt:lpstr>Organic</vt:lpstr>
      <vt:lpstr>مادة :المدخل لدراسة القانون </vt:lpstr>
      <vt:lpstr>مفهوم التنظيم القضائي</vt:lpstr>
      <vt:lpstr>PowerPoint Presentation</vt:lpstr>
      <vt:lpstr>مرحلة ماقبل عهد الحماية </vt:lpstr>
      <vt:lpstr>مرحلة الحماية </vt:lpstr>
      <vt:lpstr>منطقة الحماية الفرنسية </vt:lpstr>
      <vt:lpstr>التنظيم القضائي بالمنطقة الشمالية أو الخليفية</vt:lpstr>
      <vt:lpstr>التنظيم القضائي بمنطقة طنجة الدولية </vt:lpstr>
      <vt:lpstr>التنظيم القضائي خلال مرحلة الإستقلال</vt:lpstr>
      <vt:lpstr>المحاكم العادية</vt:lpstr>
      <vt:lpstr>المحاكم العصرية</vt:lpstr>
      <vt:lpstr>المجلس الأعلى</vt:lpstr>
      <vt:lpstr>مبادئ التنظيم القضائي</vt:lpstr>
      <vt:lpstr>PowerPoint Presentation</vt:lpstr>
      <vt:lpstr>ثانيا: مبدأ التقاضي على درجتين</vt:lpstr>
      <vt:lpstr>ثالثا: مبدأ القضاء الفردي والقضاء الجماعي</vt:lpstr>
      <vt:lpstr>رابعا: مبدأ وحدة القضاء</vt:lpstr>
      <vt:lpstr>خامسا: مبدأ مجانية القضاء و المساعدة القضائية </vt:lpstr>
      <vt:lpstr>PowerPoint Presentation</vt:lpstr>
      <vt:lpstr>سادسا:مبدأ علنية الجلسات وشفوية المرافعات</vt:lpstr>
      <vt:lpstr>PowerPoint Presentation</vt:lpstr>
      <vt:lpstr>PowerPoint Presentation</vt:lpstr>
      <vt:lpstr>المحاكم الابتدائية</vt:lpstr>
      <vt:lpstr>تقسيم المحاكم الإبتدائية</vt:lpstr>
      <vt:lpstr>الإختصاص</vt:lpstr>
      <vt:lpstr>تصنيف المحاكم الابتدائية</vt:lpstr>
      <vt:lpstr>إختصاص المحكمة الإبتدائية(ذات الولاية العامة)</vt:lpstr>
      <vt:lpstr>نوع القضاء </vt:lpstr>
      <vt:lpstr>حضور النيابة العامة</vt:lpstr>
      <vt:lpstr>محاكم الإستئناف</vt:lpstr>
      <vt:lpstr>نوع القضاء </vt:lpstr>
      <vt:lpstr>حضور النيابة العامة</vt:lpstr>
      <vt:lpstr>الإختصاص</vt:lpstr>
      <vt:lpstr>محكمة النقض</vt:lpstr>
      <vt:lpstr>نوع القضاء و حضور النيابة العامة</vt:lpstr>
      <vt:lpstr>الإختصاص</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الجزء الثالث   التنظيم القضائي المغربي</dc:title>
  <dc:creator>ERRABEH</dc:creator>
  <cp:lastModifiedBy>ERRABEH</cp:lastModifiedBy>
  <cp:revision>53</cp:revision>
  <dcterms:created xsi:type="dcterms:W3CDTF">2020-04-01T21:18:35Z</dcterms:created>
  <dcterms:modified xsi:type="dcterms:W3CDTF">2020-05-07T02:14:35Z</dcterms:modified>
</cp:coreProperties>
</file>